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1.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slideMasters/slideMaster1.xml" ContentType="application/vnd.openxmlformats-officedocument.presentationml.slideMaster+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5.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diagrams/drawing1.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33"/>
  </p:notesMasterIdLst>
  <p:handoutMasterIdLst>
    <p:handoutMasterId r:id="rId34"/>
  </p:handoutMasterIdLst>
  <p:sldIdLst>
    <p:sldId id="256" r:id="rId2"/>
    <p:sldId id="436" r:id="rId3"/>
    <p:sldId id="460" r:id="rId4"/>
    <p:sldId id="280" r:id="rId5"/>
    <p:sldId id="274" r:id="rId6"/>
    <p:sldId id="566" r:id="rId7"/>
    <p:sldId id="437" r:id="rId8"/>
    <p:sldId id="518" r:id="rId9"/>
    <p:sldId id="502" r:id="rId10"/>
    <p:sldId id="568" r:id="rId11"/>
    <p:sldId id="520" r:id="rId12"/>
    <p:sldId id="558" r:id="rId13"/>
    <p:sldId id="521" r:id="rId14"/>
    <p:sldId id="551" r:id="rId15"/>
    <p:sldId id="526" r:id="rId16"/>
    <p:sldId id="533" r:id="rId17"/>
    <p:sldId id="553" r:id="rId18"/>
    <p:sldId id="540" r:id="rId19"/>
    <p:sldId id="541" r:id="rId20"/>
    <p:sldId id="546" r:id="rId21"/>
    <p:sldId id="559" r:id="rId22"/>
    <p:sldId id="547" r:id="rId23"/>
    <p:sldId id="514" r:id="rId24"/>
    <p:sldId id="563" r:id="rId25"/>
    <p:sldId id="562" r:id="rId26"/>
    <p:sldId id="564" r:id="rId27"/>
    <p:sldId id="275" r:id="rId28"/>
    <p:sldId id="315" r:id="rId29"/>
    <p:sldId id="560" r:id="rId30"/>
    <p:sldId id="264" r:id="rId31"/>
    <p:sldId id="268" r:id="rId32"/>
  </p:sldIdLst>
  <p:sldSz cx="9906000" cy="6858000" type="A4"/>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5" autoAdjust="0"/>
    <p:restoredTop sz="95374" autoAdjust="0"/>
  </p:normalViewPr>
  <p:slideViewPr>
    <p:cSldViewPr snapToGrid="0">
      <p:cViewPr>
        <p:scale>
          <a:sx n="60" d="100"/>
          <a:sy n="60" d="100"/>
        </p:scale>
        <p:origin x="-780" y="-222"/>
      </p:cViewPr>
      <p:guideLst>
        <p:guide orient="horz" pos="2160"/>
        <p:guide pos="3120"/>
      </p:guideLst>
    </p:cSldViewPr>
  </p:slideViewPr>
  <p:notesTextViewPr>
    <p:cViewPr>
      <p:scale>
        <a:sx n="125" d="100"/>
        <a:sy n="125" d="100"/>
      </p:scale>
      <p:origin x="0" y="0"/>
    </p:cViewPr>
  </p:notesTextViewPr>
  <p:notesViewPr>
    <p:cSldViewPr snapToGrid="0">
      <p:cViewPr varScale="1">
        <p:scale>
          <a:sx n="66" d="100"/>
          <a:sy n="66" d="100"/>
        </p:scale>
        <p:origin x="-3062" y="-96"/>
      </p:cViewPr>
      <p:guideLst>
        <p:guide orient="horz" pos="3223"/>
        <p:guide pos="22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40"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FECE1C-F1C5-48B6-8CD9-4576506469A6}" type="doc">
      <dgm:prSet loTypeId="urn:microsoft.com/office/officeart/2005/8/layout/hList6" loCatId="list" qsTypeId="urn:microsoft.com/office/officeart/2005/8/quickstyle/3d1" qsCatId="3D" csTypeId="urn:microsoft.com/office/officeart/2005/8/colors/colorful2" csCatId="colorful" phldr="1"/>
      <dgm:spPr/>
      <dgm:t>
        <a:bodyPr/>
        <a:lstStyle/>
        <a:p>
          <a:endParaRPr lang="en-GB"/>
        </a:p>
      </dgm:t>
    </dgm:pt>
    <dgm:pt modelId="{DB0BBF3F-2C0D-4DC2-907B-9A18C7428265}">
      <dgm:prSet phldrT="[Text]"/>
      <dgm:spPr>
        <a:solidFill>
          <a:srgbClr val="00B050"/>
        </a:solidFill>
      </dgm:spPr>
      <dgm:t>
        <a:bodyPr/>
        <a:lstStyle/>
        <a:p>
          <a:r>
            <a:rPr lang="en-GB" dirty="0" smtClean="0">
              <a:solidFill>
                <a:schemeClr val="tx1"/>
              </a:solidFill>
            </a:rPr>
            <a:t>Process Implementation</a:t>
          </a:r>
          <a:endParaRPr lang="en-GB" dirty="0">
            <a:solidFill>
              <a:schemeClr val="tx1"/>
            </a:solidFill>
          </a:endParaRPr>
        </a:p>
      </dgm:t>
    </dgm:pt>
    <dgm:pt modelId="{039EC2E3-26EC-41A6-A1CB-EECBDC9031BD}" type="parTrans" cxnId="{64B25980-3FB8-496B-9D8A-F9068D940A50}">
      <dgm:prSet/>
      <dgm:spPr/>
      <dgm:t>
        <a:bodyPr/>
        <a:lstStyle/>
        <a:p>
          <a:endParaRPr lang="en-GB"/>
        </a:p>
      </dgm:t>
    </dgm:pt>
    <dgm:pt modelId="{B7E8FFAD-1274-4A49-89CC-FF2CD0005693}" type="sibTrans" cxnId="{64B25980-3FB8-496B-9D8A-F9068D940A50}">
      <dgm:prSet/>
      <dgm:spPr/>
      <dgm:t>
        <a:bodyPr/>
        <a:lstStyle/>
        <a:p>
          <a:endParaRPr lang="en-GB"/>
        </a:p>
      </dgm:t>
    </dgm:pt>
    <dgm:pt modelId="{D1029186-CA35-44B9-B96A-0054DC520E1B}">
      <dgm:prSet phldrT="[Text]"/>
      <dgm:spPr>
        <a:solidFill>
          <a:srgbClr val="FF0000"/>
        </a:solidFill>
      </dgm:spPr>
      <dgm:t>
        <a:bodyPr/>
        <a:lstStyle/>
        <a:p>
          <a:r>
            <a:rPr lang="en-GB" dirty="0" smtClean="0">
              <a:solidFill>
                <a:schemeClr val="tx1"/>
              </a:solidFill>
            </a:rPr>
            <a:t>Measurement, Assessment and Improvement</a:t>
          </a:r>
          <a:endParaRPr lang="en-GB" dirty="0">
            <a:solidFill>
              <a:schemeClr val="tx1"/>
            </a:solidFill>
          </a:endParaRPr>
        </a:p>
      </dgm:t>
    </dgm:pt>
    <dgm:pt modelId="{C05E442A-8479-483A-9190-8F194EA54D28}" type="parTrans" cxnId="{1A960142-69F7-4B19-9F25-77FF54E056BB}">
      <dgm:prSet/>
      <dgm:spPr/>
      <dgm:t>
        <a:bodyPr/>
        <a:lstStyle/>
        <a:p>
          <a:endParaRPr lang="en-GB"/>
        </a:p>
      </dgm:t>
    </dgm:pt>
    <dgm:pt modelId="{AECCDB75-20FC-45B1-8A4A-902CE634CA32}" type="sibTrans" cxnId="{1A960142-69F7-4B19-9F25-77FF54E056BB}">
      <dgm:prSet/>
      <dgm:spPr/>
      <dgm:t>
        <a:bodyPr/>
        <a:lstStyle/>
        <a:p>
          <a:endParaRPr lang="en-GB"/>
        </a:p>
      </dgm:t>
    </dgm:pt>
    <dgm:pt modelId="{4804E46D-ED12-473B-8DFE-869CF0EC3509}">
      <dgm:prSet phldrT="[Text]"/>
      <dgm:spPr>
        <a:solidFill>
          <a:schemeClr val="tx2">
            <a:lumMod val="60000"/>
            <a:lumOff val="40000"/>
          </a:schemeClr>
        </a:solidFill>
      </dgm:spPr>
      <dgm:t>
        <a:bodyPr/>
        <a:lstStyle/>
        <a:p>
          <a:r>
            <a:rPr lang="en-GB" dirty="0" smtClean="0">
              <a:solidFill>
                <a:schemeClr val="tx1"/>
              </a:solidFill>
            </a:rPr>
            <a:t>Responsibility of Management</a:t>
          </a:r>
          <a:endParaRPr lang="en-GB" dirty="0">
            <a:solidFill>
              <a:schemeClr val="tx1"/>
            </a:solidFill>
          </a:endParaRPr>
        </a:p>
      </dgm:t>
    </dgm:pt>
    <dgm:pt modelId="{22E07924-535D-4F5C-A872-70636EA08C4A}" type="sibTrans" cxnId="{8105F45A-B71C-4B78-B905-3943CD7F6665}">
      <dgm:prSet/>
      <dgm:spPr/>
      <dgm:t>
        <a:bodyPr/>
        <a:lstStyle/>
        <a:p>
          <a:endParaRPr lang="en-GB"/>
        </a:p>
      </dgm:t>
    </dgm:pt>
    <dgm:pt modelId="{22EDB9E6-786C-42CA-80A5-B8F0B63F019A}" type="parTrans" cxnId="{8105F45A-B71C-4B78-B905-3943CD7F6665}">
      <dgm:prSet/>
      <dgm:spPr/>
      <dgm:t>
        <a:bodyPr/>
        <a:lstStyle/>
        <a:p>
          <a:endParaRPr lang="en-GB"/>
        </a:p>
      </dgm:t>
    </dgm:pt>
    <dgm:pt modelId="{DAC07398-A058-459C-99C4-6C856846F123}">
      <dgm:prSet/>
      <dgm:spPr>
        <a:solidFill>
          <a:schemeClr val="accent3">
            <a:lumMod val="50000"/>
          </a:schemeClr>
        </a:solidFill>
      </dgm:spPr>
      <dgm:t>
        <a:bodyPr/>
        <a:lstStyle/>
        <a:p>
          <a:r>
            <a:rPr lang="en-GB" dirty="0" smtClean="0">
              <a:solidFill>
                <a:schemeClr val="tx1"/>
              </a:solidFill>
            </a:rPr>
            <a:t>Management of Resources</a:t>
          </a:r>
          <a:endParaRPr lang="en-GB" dirty="0">
            <a:solidFill>
              <a:schemeClr val="tx1"/>
            </a:solidFill>
          </a:endParaRPr>
        </a:p>
      </dgm:t>
    </dgm:pt>
    <dgm:pt modelId="{C090B401-B3BF-4BEE-BEFF-4BE408B68F9A}" type="parTrans" cxnId="{A2CD2023-8949-43C6-88C8-E077AFA7ECF4}">
      <dgm:prSet/>
      <dgm:spPr/>
      <dgm:t>
        <a:bodyPr/>
        <a:lstStyle/>
        <a:p>
          <a:endParaRPr lang="en-GB"/>
        </a:p>
      </dgm:t>
    </dgm:pt>
    <dgm:pt modelId="{CEB42360-127A-4FDD-A6C2-0FB5FE2312A8}" type="sibTrans" cxnId="{A2CD2023-8949-43C6-88C8-E077AFA7ECF4}">
      <dgm:prSet/>
      <dgm:spPr/>
      <dgm:t>
        <a:bodyPr/>
        <a:lstStyle/>
        <a:p>
          <a:endParaRPr lang="en-GB"/>
        </a:p>
      </dgm:t>
    </dgm:pt>
    <dgm:pt modelId="{640A9B5B-CA77-461E-9666-6BCD7A79E699}" type="pres">
      <dgm:prSet presAssocID="{89FECE1C-F1C5-48B6-8CD9-4576506469A6}" presName="Name0" presStyleCnt="0">
        <dgm:presLayoutVars>
          <dgm:dir/>
          <dgm:resizeHandles val="exact"/>
        </dgm:presLayoutVars>
      </dgm:prSet>
      <dgm:spPr/>
      <dgm:t>
        <a:bodyPr/>
        <a:lstStyle/>
        <a:p>
          <a:endParaRPr lang="en-GB"/>
        </a:p>
      </dgm:t>
    </dgm:pt>
    <dgm:pt modelId="{E92A5F8C-2C44-4F18-858C-DD81560C2AB4}" type="pres">
      <dgm:prSet presAssocID="{4804E46D-ED12-473B-8DFE-869CF0EC3509}" presName="node" presStyleLbl="node1" presStyleIdx="0" presStyleCnt="4" custScaleY="90182">
        <dgm:presLayoutVars>
          <dgm:bulletEnabled val="1"/>
        </dgm:presLayoutVars>
      </dgm:prSet>
      <dgm:spPr/>
      <dgm:t>
        <a:bodyPr/>
        <a:lstStyle/>
        <a:p>
          <a:endParaRPr lang="en-GB"/>
        </a:p>
      </dgm:t>
    </dgm:pt>
    <dgm:pt modelId="{8625B774-092B-494D-BDC3-97D23D6B608C}" type="pres">
      <dgm:prSet presAssocID="{22E07924-535D-4F5C-A872-70636EA08C4A}" presName="sibTrans" presStyleCnt="0"/>
      <dgm:spPr/>
    </dgm:pt>
    <dgm:pt modelId="{9B7292F1-3263-4744-A4C3-AF971C0F3E98}" type="pres">
      <dgm:prSet presAssocID="{DAC07398-A058-459C-99C4-6C856846F123}" presName="node" presStyleLbl="node1" presStyleIdx="1" presStyleCnt="4" custScaleY="90182" custLinFactNeighborX="-13427" custLinFactNeighborY="1746">
        <dgm:presLayoutVars>
          <dgm:bulletEnabled val="1"/>
        </dgm:presLayoutVars>
      </dgm:prSet>
      <dgm:spPr/>
      <dgm:t>
        <a:bodyPr/>
        <a:lstStyle/>
        <a:p>
          <a:endParaRPr lang="en-GB"/>
        </a:p>
      </dgm:t>
    </dgm:pt>
    <dgm:pt modelId="{31059931-188F-49FD-8720-3817D148EAB8}" type="pres">
      <dgm:prSet presAssocID="{CEB42360-127A-4FDD-A6C2-0FB5FE2312A8}" presName="sibTrans" presStyleCnt="0"/>
      <dgm:spPr/>
    </dgm:pt>
    <dgm:pt modelId="{983EAA69-CBFB-4130-B0AB-6E264FF402B2}" type="pres">
      <dgm:prSet presAssocID="{DB0BBF3F-2C0D-4DC2-907B-9A18C7428265}" presName="node" presStyleLbl="node1" presStyleIdx="2" presStyleCnt="4" custScaleX="113979" custScaleY="87034" custLinFactNeighborX="20818" custLinFactNeighborY="-726">
        <dgm:presLayoutVars>
          <dgm:bulletEnabled val="1"/>
        </dgm:presLayoutVars>
      </dgm:prSet>
      <dgm:spPr/>
      <dgm:t>
        <a:bodyPr/>
        <a:lstStyle/>
        <a:p>
          <a:endParaRPr lang="en-GB"/>
        </a:p>
      </dgm:t>
    </dgm:pt>
    <dgm:pt modelId="{441E72EA-813F-43B2-9629-EB6B25F9B2CB}" type="pres">
      <dgm:prSet presAssocID="{B7E8FFAD-1274-4A49-89CC-FF2CD0005693}" presName="sibTrans" presStyleCnt="0"/>
      <dgm:spPr/>
    </dgm:pt>
    <dgm:pt modelId="{64CD53B2-FBDB-4CFE-A0FF-730BEF6D0931}" type="pres">
      <dgm:prSet presAssocID="{D1029186-CA35-44B9-B96A-0054DC520E1B}" presName="node" presStyleLbl="node1" presStyleIdx="3" presStyleCnt="4" custScaleY="90182">
        <dgm:presLayoutVars>
          <dgm:bulletEnabled val="1"/>
        </dgm:presLayoutVars>
      </dgm:prSet>
      <dgm:spPr/>
      <dgm:t>
        <a:bodyPr/>
        <a:lstStyle/>
        <a:p>
          <a:endParaRPr lang="en-GB"/>
        </a:p>
      </dgm:t>
    </dgm:pt>
  </dgm:ptLst>
  <dgm:cxnLst>
    <dgm:cxn modelId="{0681C9F0-EC79-4BF2-B089-0CBCB5DF1FC1}" type="presOf" srcId="{DAC07398-A058-459C-99C4-6C856846F123}" destId="{9B7292F1-3263-4744-A4C3-AF971C0F3E98}" srcOrd="0" destOrd="0" presId="urn:microsoft.com/office/officeart/2005/8/layout/hList6"/>
    <dgm:cxn modelId="{8105F45A-B71C-4B78-B905-3943CD7F6665}" srcId="{89FECE1C-F1C5-48B6-8CD9-4576506469A6}" destId="{4804E46D-ED12-473B-8DFE-869CF0EC3509}" srcOrd="0" destOrd="0" parTransId="{22EDB9E6-786C-42CA-80A5-B8F0B63F019A}" sibTransId="{22E07924-535D-4F5C-A872-70636EA08C4A}"/>
    <dgm:cxn modelId="{A2CD2023-8949-43C6-88C8-E077AFA7ECF4}" srcId="{89FECE1C-F1C5-48B6-8CD9-4576506469A6}" destId="{DAC07398-A058-459C-99C4-6C856846F123}" srcOrd="1" destOrd="0" parTransId="{C090B401-B3BF-4BEE-BEFF-4BE408B68F9A}" sibTransId="{CEB42360-127A-4FDD-A6C2-0FB5FE2312A8}"/>
    <dgm:cxn modelId="{FDDC60C2-C9C7-4B2F-93C8-4F8BFBEB9CFC}" type="presOf" srcId="{DB0BBF3F-2C0D-4DC2-907B-9A18C7428265}" destId="{983EAA69-CBFB-4130-B0AB-6E264FF402B2}" srcOrd="0" destOrd="0" presId="urn:microsoft.com/office/officeart/2005/8/layout/hList6"/>
    <dgm:cxn modelId="{1A960142-69F7-4B19-9F25-77FF54E056BB}" srcId="{89FECE1C-F1C5-48B6-8CD9-4576506469A6}" destId="{D1029186-CA35-44B9-B96A-0054DC520E1B}" srcOrd="3" destOrd="0" parTransId="{C05E442A-8479-483A-9190-8F194EA54D28}" sibTransId="{AECCDB75-20FC-45B1-8A4A-902CE634CA32}"/>
    <dgm:cxn modelId="{5752604A-37B5-4F6C-BFD1-9CEFF06B5CE7}" type="presOf" srcId="{4804E46D-ED12-473B-8DFE-869CF0EC3509}" destId="{E92A5F8C-2C44-4F18-858C-DD81560C2AB4}" srcOrd="0" destOrd="0" presId="urn:microsoft.com/office/officeart/2005/8/layout/hList6"/>
    <dgm:cxn modelId="{CE6A0641-A81C-484C-AE8E-5A9CCE8C5B26}" type="presOf" srcId="{89FECE1C-F1C5-48B6-8CD9-4576506469A6}" destId="{640A9B5B-CA77-461E-9666-6BCD7A79E699}" srcOrd="0" destOrd="0" presId="urn:microsoft.com/office/officeart/2005/8/layout/hList6"/>
    <dgm:cxn modelId="{64B25980-3FB8-496B-9D8A-F9068D940A50}" srcId="{89FECE1C-F1C5-48B6-8CD9-4576506469A6}" destId="{DB0BBF3F-2C0D-4DC2-907B-9A18C7428265}" srcOrd="2" destOrd="0" parTransId="{039EC2E3-26EC-41A6-A1CB-EECBDC9031BD}" sibTransId="{B7E8FFAD-1274-4A49-89CC-FF2CD0005693}"/>
    <dgm:cxn modelId="{D9804BD3-05BC-4BDF-A5D7-8FF2478F8A40}" type="presOf" srcId="{D1029186-CA35-44B9-B96A-0054DC520E1B}" destId="{64CD53B2-FBDB-4CFE-A0FF-730BEF6D0931}" srcOrd="0" destOrd="0" presId="urn:microsoft.com/office/officeart/2005/8/layout/hList6"/>
    <dgm:cxn modelId="{1AEC04F7-B01B-4999-991C-E2247CB67BB6}" type="presParOf" srcId="{640A9B5B-CA77-461E-9666-6BCD7A79E699}" destId="{E92A5F8C-2C44-4F18-858C-DD81560C2AB4}" srcOrd="0" destOrd="0" presId="urn:microsoft.com/office/officeart/2005/8/layout/hList6"/>
    <dgm:cxn modelId="{858CB0F7-8D17-4DCA-84C4-EF5770E7B966}" type="presParOf" srcId="{640A9B5B-CA77-461E-9666-6BCD7A79E699}" destId="{8625B774-092B-494D-BDC3-97D23D6B608C}" srcOrd="1" destOrd="0" presId="urn:microsoft.com/office/officeart/2005/8/layout/hList6"/>
    <dgm:cxn modelId="{6B661073-8E7A-4A7B-9026-697D9D5C2617}" type="presParOf" srcId="{640A9B5B-CA77-461E-9666-6BCD7A79E699}" destId="{9B7292F1-3263-4744-A4C3-AF971C0F3E98}" srcOrd="2" destOrd="0" presId="urn:microsoft.com/office/officeart/2005/8/layout/hList6"/>
    <dgm:cxn modelId="{D26FFDE1-5137-497C-99D1-5366E41014E6}" type="presParOf" srcId="{640A9B5B-CA77-461E-9666-6BCD7A79E699}" destId="{31059931-188F-49FD-8720-3817D148EAB8}" srcOrd="3" destOrd="0" presId="urn:microsoft.com/office/officeart/2005/8/layout/hList6"/>
    <dgm:cxn modelId="{87E77741-B5E3-404E-852C-03766927B54D}" type="presParOf" srcId="{640A9B5B-CA77-461E-9666-6BCD7A79E699}" destId="{983EAA69-CBFB-4130-B0AB-6E264FF402B2}" srcOrd="4" destOrd="0" presId="urn:microsoft.com/office/officeart/2005/8/layout/hList6"/>
    <dgm:cxn modelId="{4988D50B-5DB5-40D3-AE9F-D72E8863F825}" type="presParOf" srcId="{640A9B5B-CA77-461E-9666-6BCD7A79E699}" destId="{441E72EA-813F-43B2-9629-EB6B25F9B2CB}" srcOrd="5" destOrd="0" presId="urn:microsoft.com/office/officeart/2005/8/layout/hList6"/>
    <dgm:cxn modelId="{2EA44266-AB15-4E8E-8ABE-D06904F930D7}" type="presParOf" srcId="{640A9B5B-CA77-461E-9666-6BCD7A79E699}" destId="{64CD53B2-FBDB-4CFE-A0FF-730BEF6D0931}" srcOrd="6" destOrd="0" presId="urn:microsoft.com/office/officeart/2005/8/layout/hList6"/>
  </dgm:cxnLst>
  <dgm:bg>
    <a:solidFill>
      <a:srgbClr val="EAEAEA"/>
    </a:solidFill>
  </dgm:bg>
  <dgm:whole>
    <a:ln w="38100">
      <a:solidFill>
        <a:schemeClr val="tx1"/>
      </a:solidFill>
      <a:prstDash val="sysDash"/>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2A5F8C-2C44-4F18-858C-DD81560C2AB4}">
      <dsp:nvSpPr>
        <dsp:cNvPr id="0" name=""/>
        <dsp:cNvSpPr/>
      </dsp:nvSpPr>
      <dsp:spPr>
        <a:xfrm rot="16200000">
          <a:off x="-59885" y="148217"/>
          <a:ext cx="1596345" cy="1473703"/>
        </a:xfrm>
        <a:prstGeom prst="flowChartManualOperation">
          <a:avLst/>
        </a:prstGeom>
        <a:solidFill>
          <a:schemeClr val="tx2">
            <a:lumMod val="60000"/>
            <a:lumOff val="4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Responsibility of Management</a:t>
          </a:r>
          <a:endParaRPr lang="en-GB" sz="1500" kern="1200" dirty="0">
            <a:solidFill>
              <a:schemeClr val="tx1"/>
            </a:solidFill>
          </a:endParaRPr>
        </a:p>
      </dsp:txBody>
      <dsp:txXfrm rot="5400000">
        <a:off x="1436" y="406165"/>
        <a:ext cx="1473703" cy="957807"/>
      </dsp:txXfrm>
    </dsp:sp>
    <dsp:sp modelId="{9B7292F1-3263-4744-A4C3-AF971C0F3E98}">
      <dsp:nvSpPr>
        <dsp:cNvPr id="0" name=""/>
        <dsp:cNvSpPr/>
      </dsp:nvSpPr>
      <dsp:spPr>
        <a:xfrm rot="16200000">
          <a:off x="1509505" y="179123"/>
          <a:ext cx="1596345" cy="1473703"/>
        </a:xfrm>
        <a:prstGeom prst="flowChartManualOperation">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Management of Resources</a:t>
          </a:r>
          <a:endParaRPr lang="en-GB" sz="1500" kern="1200" dirty="0">
            <a:solidFill>
              <a:schemeClr val="tx1"/>
            </a:solidFill>
          </a:endParaRPr>
        </a:p>
      </dsp:txBody>
      <dsp:txXfrm rot="5400000">
        <a:off x="1570826" y="437071"/>
        <a:ext cx="1473703" cy="957807"/>
      </dsp:txXfrm>
    </dsp:sp>
    <dsp:sp modelId="{983EAA69-CBFB-4130-B0AB-6E264FF402B2}">
      <dsp:nvSpPr>
        <dsp:cNvPr id="0" name=""/>
        <dsp:cNvSpPr/>
      </dsp:nvSpPr>
      <dsp:spPr>
        <a:xfrm rot="16200000">
          <a:off x="3262453" y="32361"/>
          <a:ext cx="1540621" cy="1679712"/>
        </a:xfrm>
        <a:prstGeom prst="flowChartManualOperation">
          <a:avLst/>
        </a:prstGeom>
        <a:solidFill>
          <a:srgbClr val="00B05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Process Implementation</a:t>
          </a:r>
          <a:endParaRPr lang="en-GB" sz="1500" kern="1200" dirty="0">
            <a:solidFill>
              <a:schemeClr val="tx1"/>
            </a:solidFill>
          </a:endParaRPr>
        </a:p>
      </dsp:txBody>
      <dsp:txXfrm rot="5400000">
        <a:off x="3192908" y="410030"/>
        <a:ext cx="1679712" cy="924373"/>
      </dsp:txXfrm>
    </dsp:sp>
    <dsp:sp modelId="{64CD53B2-FBDB-4CFE-A0FF-730BEF6D0931}">
      <dsp:nvSpPr>
        <dsp:cNvPr id="0" name=""/>
        <dsp:cNvSpPr/>
      </dsp:nvSpPr>
      <dsp:spPr>
        <a:xfrm rot="16200000">
          <a:off x="4898817" y="148217"/>
          <a:ext cx="1596345" cy="1473703"/>
        </a:xfrm>
        <a:prstGeom prst="flowChartManualOperation">
          <a:avLst/>
        </a:prstGeom>
        <a:solidFill>
          <a:srgbClr val="FF0000"/>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5250" tIns="0" rIns="95060" bIns="0" numCol="1" spcCol="1270" anchor="ctr" anchorCtr="0">
          <a:noAutofit/>
        </a:bodyPr>
        <a:lstStyle/>
        <a:p>
          <a:pPr lvl="0" algn="ctr" defTabSz="666750">
            <a:lnSpc>
              <a:spcPct val="90000"/>
            </a:lnSpc>
            <a:spcBef>
              <a:spcPct val="0"/>
            </a:spcBef>
            <a:spcAft>
              <a:spcPct val="35000"/>
            </a:spcAft>
          </a:pPr>
          <a:r>
            <a:rPr lang="en-GB" sz="1500" kern="1200" dirty="0" smtClean="0">
              <a:solidFill>
                <a:schemeClr val="tx1"/>
              </a:solidFill>
            </a:rPr>
            <a:t>Measurement, Assessment and Improvement</a:t>
          </a:r>
          <a:endParaRPr lang="en-GB" sz="1500" kern="1200" dirty="0">
            <a:solidFill>
              <a:schemeClr val="tx1"/>
            </a:solidFill>
          </a:endParaRPr>
        </a:p>
      </dsp:txBody>
      <dsp:txXfrm rot="5400000">
        <a:off x="4960138" y="406165"/>
        <a:ext cx="1473703" cy="957807"/>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7DA5963B-CE0C-4E85-94CB-F0586A0A5FE8}" type="datetimeFigureOut">
              <a:rPr lang="en-GB" smtClean="0"/>
              <a:pPr/>
              <a:t>27/03/2018</a:t>
            </a:fld>
            <a:endParaRPr lang="en-GB"/>
          </a:p>
        </p:txBody>
      </p:sp>
      <p:sp>
        <p:nvSpPr>
          <p:cNvPr id="4" name="Footer Placehold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EBED6023-9B31-4BB5-9B5B-D1790D4191A2}" type="slidenum">
              <a:rPr lang="en-GB" smtClean="0"/>
              <a:pPr/>
              <a:t>‹#›</a:t>
            </a:fld>
            <a:endParaRPr lang="en-GB"/>
          </a:p>
        </p:txBody>
      </p:sp>
    </p:spTree>
    <p:extLst>
      <p:ext uri="{BB962C8B-B14F-4D97-AF65-F5344CB8AC3E}">
        <p14:creationId xmlns:p14="http://schemas.microsoft.com/office/powerpoint/2010/main" val="40492546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137" cy="512222"/>
          </a:xfrm>
          <a:prstGeom prst="rect">
            <a:avLst/>
          </a:prstGeom>
        </p:spPr>
        <p:txBody>
          <a:bodyPr vert="horz" lIns="94736" tIns="47368" rIns="94736" bIns="47368" rtlCol="0"/>
          <a:lstStyle>
            <a:lvl1pPr algn="l">
              <a:defRPr sz="1200"/>
            </a:lvl1pPr>
          </a:lstStyle>
          <a:p>
            <a:endParaRPr lang="en-GB"/>
          </a:p>
        </p:txBody>
      </p:sp>
      <p:sp>
        <p:nvSpPr>
          <p:cNvPr id="3" name="Date Placeholder 2"/>
          <p:cNvSpPr>
            <a:spLocks noGrp="1"/>
          </p:cNvSpPr>
          <p:nvPr>
            <p:ph type="dt" idx="1"/>
          </p:nvPr>
        </p:nvSpPr>
        <p:spPr>
          <a:xfrm>
            <a:off x="4020507" y="0"/>
            <a:ext cx="3077137" cy="512222"/>
          </a:xfrm>
          <a:prstGeom prst="rect">
            <a:avLst/>
          </a:prstGeom>
        </p:spPr>
        <p:txBody>
          <a:bodyPr vert="horz" lIns="94736" tIns="47368" rIns="94736" bIns="47368" rtlCol="0"/>
          <a:lstStyle>
            <a:lvl1pPr algn="r">
              <a:defRPr sz="1200"/>
            </a:lvl1pPr>
          </a:lstStyle>
          <a:p>
            <a:fld id="{5E945880-6D3B-45FB-851F-AFC0D1D23A0C}" type="datetimeFigureOut">
              <a:rPr lang="en-GB" smtClean="0"/>
              <a:pPr/>
              <a:t>27/03/2018</a:t>
            </a:fld>
            <a:endParaRPr lang="en-GB"/>
          </a:p>
        </p:txBody>
      </p:sp>
      <p:sp>
        <p:nvSpPr>
          <p:cNvPr id="4" name="Slide Image Placeholder 3"/>
          <p:cNvSpPr>
            <a:spLocks noGrp="1" noRot="1" noChangeAspect="1"/>
          </p:cNvSpPr>
          <p:nvPr>
            <p:ph type="sldImg" idx="2"/>
          </p:nvPr>
        </p:nvSpPr>
        <p:spPr>
          <a:xfrm>
            <a:off x="779463" y="768350"/>
            <a:ext cx="5540375" cy="3836988"/>
          </a:xfrm>
          <a:prstGeom prst="rect">
            <a:avLst/>
          </a:prstGeom>
          <a:noFill/>
          <a:ln w="12700">
            <a:solidFill>
              <a:prstClr val="black"/>
            </a:solidFill>
          </a:ln>
        </p:spPr>
        <p:txBody>
          <a:bodyPr vert="horz" lIns="94736" tIns="47368" rIns="94736" bIns="47368" rtlCol="0" anchor="ctr"/>
          <a:lstStyle/>
          <a:p>
            <a:endParaRPr lang="en-GB"/>
          </a:p>
        </p:txBody>
      </p:sp>
      <p:sp>
        <p:nvSpPr>
          <p:cNvPr id="5" name="Notes Placeholder 4"/>
          <p:cNvSpPr>
            <a:spLocks noGrp="1"/>
          </p:cNvSpPr>
          <p:nvPr>
            <p:ph type="body" sz="quarter" idx="3"/>
          </p:nvPr>
        </p:nvSpPr>
        <p:spPr>
          <a:xfrm>
            <a:off x="709602" y="4862017"/>
            <a:ext cx="5680103" cy="4605085"/>
          </a:xfrm>
          <a:prstGeom prst="rect">
            <a:avLst/>
          </a:prstGeom>
        </p:spPr>
        <p:txBody>
          <a:bodyPr vert="horz" lIns="94736" tIns="47368" rIns="94736" bIns="473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0755"/>
            <a:ext cx="3077137" cy="512222"/>
          </a:xfrm>
          <a:prstGeom prst="rect">
            <a:avLst/>
          </a:prstGeom>
        </p:spPr>
        <p:txBody>
          <a:bodyPr vert="horz" lIns="94736" tIns="47368" rIns="94736" bIns="47368" rtlCol="0" anchor="b"/>
          <a:lstStyle>
            <a:lvl1pPr algn="l">
              <a:defRPr sz="1200"/>
            </a:lvl1pPr>
          </a:lstStyle>
          <a:p>
            <a:endParaRPr lang="en-GB"/>
          </a:p>
        </p:txBody>
      </p:sp>
      <p:sp>
        <p:nvSpPr>
          <p:cNvPr id="7" name="Slide Number Placeholder 6"/>
          <p:cNvSpPr>
            <a:spLocks noGrp="1"/>
          </p:cNvSpPr>
          <p:nvPr>
            <p:ph type="sldNum" sz="quarter" idx="5"/>
          </p:nvPr>
        </p:nvSpPr>
        <p:spPr>
          <a:xfrm>
            <a:off x="4020507" y="9720755"/>
            <a:ext cx="3077137" cy="512222"/>
          </a:xfrm>
          <a:prstGeom prst="rect">
            <a:avLst/>
          </a:prstGeom>
        </p:spPr>
        <p:txBody>
          <a:bodyPr vert="horz" lIns="94736" tIns="47368" rIns="94736" bIns="47368" rtlCol="0" anchor="b"/>
          <a:lstStyle>
            <a:lvl1pPr algn="r">
              <a:defRPr sz="1200"/>
            </a:lvl1pPr>
          </a:lstStyle>
          <a:p>
            <a:fld id="{5750A1E1-C8D9-4447-9192-37BA973CD27A}" type="slidenum">
              <a:rPr lang="en-GB" smtClean="0"/>
              <a:pPr/>
              <a:t>‹#›</a:t>
            </a:fld>
            <a:endParaRPr lang="en-GB"/>
          </a:p>
        </p:txBody>
      </p:sp>
    </p:spTree>
    <p:extLst>
      <p:ext uri="{BB962C8B-B14F-4D97-AF65-F5344CB8AC3E}">
        <p14:creationId xmlns:p14="http://schemas.microsoft.com/office/powerpoint/2010/main" val="4008544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dirty="0"/>
          </a:p>
        </p:txBody>
      </p:sp>
      <p:sp>
        <p:nvSpPr>
          <p:cNvPr id="4" name="Slide Number Placeholder 3"/>
          <p:cNvSpPr>
            <a:spLocks noGrp="1"/>
          </p:cNvSpPr>
          <p:nvPr>
            <p:ph type="sldNum" sz="quarter" idx="10"/>
          </p:nvPr>
        </p:nvSpPr>
        <p:spPr/>
        <p:txBody>
          <a:bodyPr/>
          <a:lstStyle/>
          <a:p>
            <a:fld id="{A08AD240-CF06-47CD-99C3-8035E057ED30}" type="slidenum">
              <a:rPr lang="sl-SI" smtClean="0"/>
              <a:pPr/>
              <a:t>2</a:t>
            </a:fld>
            <a:endParaRPr lang="sl-SI" dirty="0"/>
          </a:p>
        </p:txBody>
      </p:sp>
    </p:spTree>
    <p:extLst>
      <p:ext uri="{BB962C8B-B14F-4D97-AF65-F5344CB8AC3E}">
        <p14:creationId xmlns:p14="http://schemas.microsoft.com/office/powerpoint/2010/main" val="26853992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[GSR Part 1 Rev1 |R19].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Implementation of IMS has Three Purposes</a:t>
            </a:r>
          </a:p>
          <a:p>
            <a:pPr>
              <a:spcBef>
                <a:spcPts val="600"/>
              </a:spcBef>
              <a:spcAft>
                <a:spcPts val="1200"/>
              </a:spcAft>
            </a:pPr>
            <a:r>
              <a:rPr lang="en-GB" dirty="0" smtClean="0"/>
              <a:t>first purpose is to ensure that the </a:t>
            </a:r>
            <a:r>
              <a:rPr lang="en-GB" dirty="0" smtClean="0">
                <a:solidFill>
                  <a:srgbClr val="FF0000"/>
                </a:solidFill>
              </a:rPr>
              <a:t>responsibilities </a:t>
            </a:r>
            <a:r>
              <a:rPr lang="en-GB" dirty="0" smtClean="0"/>
              <a:t>assigned to the regulatory body are </a:t>
            </a:r>
            <a:r>
              <a:rPr lang="en-GB" dirty="0" smtClean="0">
                <a:solidFill>
                  <a:srgbClr val="FF0000"/>
                </a:solidFill>
              </a:rPr>
              <a:t>properly discharged;</a:t>
            </a:r>
            <a:endParaRPr lang="en-GB" dirty="0" smtClean="0"/>
          </a:p>
          <a:p>
            <a:pPr>
              <a:spcBef>
                <a:spcPts val="600"/>
              </a:spcBef>
              <a:spcAft>
                <a:spcPts val="1200"/>
              </a:spcAft>
            </a:pPr>
            <a:r>
              <a:rPr lang="en-GB" dirty="0" smtClean="0"/>
              <a:t>second purpose is to maintain and </a:t>
            </a:r>
            <a:r>
              <a:rPr lang="en-GB" dirty="0" smtClean="0">
                <a:solidFill>
                  <a:srgbClr val="FF0000"/>
                </a:solidFill>
              </a:rPr>
              <a:t>improve the performance </a:t>
            </a:r>
            <a:r>
              <a:rPr lang="en-GB" dirty="0" smtClean="0"/>
              <a:t>of the regulatory body by means of </a:t>
            </a:r>
            <a:r>
              <a:rPr lang="en-GB" dirty="0" smtClean="0">
                <a:solidFill>
                  <a:srgbClr val="FF0000"/>
                </a:solidFill>
              </a:rPr>
              <a:t>planning, control and supervision </a:t>
            </a:r>
            <a:r>
              <a:rPr lang="en-GB" dirty="0" smtClean="0"/>
              <a:t>of its safety related activities.</a:t>
            </a:r>
          </a:p>
          <a:p>
            <a:pPr>
              <a:spcBef>
                <a:spcPts val="600"/>
              </a:spcBef>
              <a:spcAft>
                <a:spcPts val="1200"/>
              </a:spcAft>
            </a:pPr>
            <a:r>
              <a:rPr lang="en-GB" dirty="0" smtClean="0"/>
              <a:t>third purpose is to </a:t>
            </a:r>
            <a:r>
              <a:rPr lang="en-GB" dirty="0" smtClean="0">
                <a:solidFill>
                  <a:srgbClr val="FF0000"/>
                </a:solidFill>
              </a:rPr>
              <a:t>foster and support a safety culture </a:t>
            </a:r>
            <a:r>
              <a:rPr lang="en-GB" dirty="0" smtClean="0"/>
              <a:t>in the regulatory body through the development and reinforcement of </a:t>
            </a:r>
            <a:r>
              <a:rPr lang="en-GB" dirty="0" smtClean="0">
                <a:solidFill>
                  <a:srgbClr val="FF0000"/>
                </a:solidFill>
              </a:rPr>
              <a:t>leadership</a:t>
            </a:r>
            <a:r>
              <a:rPr lang="en-GB" dirty="0" smtClean="0"/>
              <a:t>, as well as good </a:t>
            </a:r>
            <a:r>
              <a:rPr lang="en-GB" dirty="0" smtClean="0">
                <a:solidFill>
                  <a:srgbClr val="FF0000"/>
                </a:solidFill>
              </a:rPr>
              <a:t>attitudes and behaviour </a:t>
            </a:r>
            <a:r>
              <a:rPr lang="en-GB" dirty="0" smtClean="0"/>
              <a:t>in relation to safety on the part of individuals and teams.</a:t>
            </a:r>
            <a:endParaRPr lang="en-US" dirty="0" smtClean="0"/>
          </a:p>
          <a:p>
            <a:endParaRPr lang="en-GB"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[From GSR Part 2 |Para 4 and GSR Part 2 R3]. Senior managers are responsible for establishing, applying, sustaining and continuously improving a management system, so that all work(or activity) at a facility is carried out safely.</a:t>
            </a:r>
          </a:p>
          <a:p>
            <a:endParaRPr lang="en-GB" dirty="0" smtClean="0"/>
          </a:p>
          <a:p>
            <a:endParaRPr lang="en-GB" dirty="0" smtClean="0"/>
          </a:p>
          <a:p>
            <a:endParaRPr lang="en-GB" dirty="0" smtClean="0"/>
          </a:p>
          <a:p>
            <a:r>
              <a:rPr lang="en-GB" dirty="0" smtClean="0"/>
              <a:t>Regulation functions</a:t>
            </a:r>
            <a:r>
              <a:rPr lang="en-GB" baseline="0" dirty="0" smtClean="0"/>
              <a:t> include:</a:t>
            </a:r>
          </a:p>
          <a:p>
            <a:pPr lvl="2">
              <a:defRPr/>
            </a:pPr>
            <a:r>
              <a:rPr lang="en-GB" sz="1700" dirty="0" smtClean="0"/>
              <a:t>Drafting regulations and guides</a:t>
            </a:r>
          </a:p>
          <a:p>
            <a:pPr lvl="2">
              <a:defRPr/>
            </a:pPr>
            <a:r>
              <a:rPr lang="en-GB" sz="1700" dirty="0" smtClean="0"/>
              <a:t>Licensing</a:t>
            </a:r>
          </a:p>
          <a:p>
            <a:pPr lvl="2">
              <a:defRPr/>
            </a:pPr>
            <a:r>
              <a:rPr lang="en-GB" sz="1700" dirty="0" smtClean="0"/>
              <a:t>Review and assessment</a:t>
            </a:r>
          </a:p>
          <a:p>
            <a:pPr lvl="2">
              <a:defRPr/>
            </a:pPr>
            <a:r>
              <a:rPr lang="en-GB" sz="1700" dirty="0" smtClean="0"/>
              <a:t>Inspection and enforcement…</a:t>
            </a:r>
          </a:p>
          <a:p>
            <a:endParaRPr lang="en-GB" dirty="0"/>
          </a:p>
        </p:txBody>
      </p:sp>
      <p:sp>
        <p:nvSpPr>
          <p:cNvPr id="4" name="Slide Number Placeholder 3"/>
          <p:cNvSpPr>
            <a:spLocks noGrp="1"/>
          </p:cNvSpPr>
          <p:nvPr>
            <p:ph type="sldNum" sz="quarter" idx="10"/>
          </p:nvPr>
        </p:nvSpPr>
        <p:spPr/>
        <p:txBody>
          <a:bodyPr/>
          <a:lstStyle/>
          <a:p>
            <a:fld id="{9AF90D0C-739A-44C3-9C5F-7B0A37312F23}" type="slidenum">
              <a:rPr lang="en-GB" smtClean="0"/>
              <a:pPr/>
              <a:t>12</a:t>
            </a:fld>
            <a:endParaRPr lang="en-GB"/>
          </a:p>
        </p:txBody>
      </p:sp>
    </p:spTree>
    <p:extLst>
      <p:ext uri="{BB962C8B-B14F-4D97-AF65-F5344CB8AC3E}">
        <p14:creationId xmlns:p14="http://schemas.microsoft.com/office/powerpoint/2010/main" val="2811107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effectLst/>
            </a:endParaRPr>
          </a:p>
          <a:p>
            <a:r>
              <a:rPr lang="en-GB" sz="1200" kern="1200" dirty="0" smtClean="0">
                <a:solidFill>
                  <a:schemeClr val="tx1"/>
                </a:solidFill>
                <a:effectLst/>
                <a:latin typeface="+mn-lt"/>
                <a:ea typeface="+mn-ea"/>
                <a:cs typeface="+mn-cs"/>
              </a:rPr>
              <a:t>[From SF-1 |Principle 3] Principle 3 of the IAEA’s Fundamental Safety Principles, on Leadership and Management for Safety, states that “Effective leadership and management for safety must be established and sustained in organizations concerned with, and facilities and activities that give rise to, radiation risks.”</a:t>
            </a:r>
            <a:r>
              <a:rPr lang="en-GB" dirty="0" smtClean="0">
                <a:effectLst/>
              </a:rPr>
              <a:t> </a:t>
            </a:r>
          </a:p>
          <a:p>
            <a:endParaRPr lang="en-GB"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[From GSR Part 2 |Para 4 and GSR Part 2 R3]. Senior managers are responsible for establishing, applying, sustaining and continuously improving a management system, so that all work(or activity) at a facility is carried out safely.</a:t>
            </a:r>
          </a:p>
          <a:p>
            <a:endParaRPr lang="en-GB" dirty="0" smtClean="0"/>
          </a:p>
          <a:p>
            <a:r>
              <a:rPr lang="en-GB" dirty="0" smtClean="0"/>
              <a:t>Regulation functions</a:t>
            </a:r>
            <a:r>
              <a:rPr lang="en-GB" baseline="0" dirty="0" smtClean="0"/>
              <a:t> include:</a:t>
            </a:r>
          </a:p>
          <a:p>
            <a:pPr lvl="2">
              <a:defRPr/>
            </a:pPr>
            <a:r>
              <a:rPr lang="en-GB" sz="1700" dirty="0" smtClean="0"/>
              <a:t>Drafting regulations and guides</a:t>
            </a:r>
          </a:p>
          <a:p>
            <a:pPr lvl="2">
              <a:defRPr/>
            </a:pPr>
            <a:r>
              <a:rPr lang="en-GB" sz="1700" dirty="0" smtClean="0"/>
              <a:t>Licensing</a:t>
            </a:r>
          </a:p>
          <a:p>
            <a:pPr lvl="2">
              <a:defRPr/>
            </a:pPr>
            <a:r>
              <a:rPr lang="en-GB" sz="1700" dirty="0" smtClean="0"/>
              <a:t>Review and assessment</a:t>
            </a:r>
          </a:p>
          <a:p>
            <a:pPr lvl="2">
              <a:defRPr/>
            </a:pPr>
            <a:r>
              <a:rPr lang="en-GB" sz="1700" dirty="0" smtClean="0"/>
              <a:t>Inspection and enforcement…</a:t>
            </a:r>
          </a:p>
          <a:p>
            <a:endParaRPr lang="en-GB" dirty="0"/>
          </a:p>
        </p:txBody>
      </p:sp>
      <p:sp>
        <p:nvSpPr>
          <p:cNvPr id="4" name="Slide Number Placeholder 3"/>
          <p:cNvSpPr>
            <a:spLocks noGrp="1"/>
          </p:cNvSpPr>
          <p:nvPr>
            <p:ph type="sldNum" sz="quarter" idx="10"/>
          </p:nvPr>
        </p:nvSpPr>
        <p:spPr/>
        <p:txBody>
          <a:bodyPr/>
          <a:lstStyle/>
          <a:p>
            <a:fld id="{9AF90D0C-739A-44C3-9C5F-7B0A37312F23}" type="slidenum">
              <a:rPr lang="en-GB" smtClean="0"/>
              <a:pPr/>
              <a:t>13</a:t>
            </a:fld>
            <a:endParaRPr lang="en-GB"/>
          </a:p>
        </p:txBody>
      </p:sp>
    </p:spTree>
    <p:extLst>
      <p:ext uri="{BB962C8B-B14F-4D97-AF65-F5344CB8AC3E}">
        <p14:creationId xmlns:p14="http://schemas.microsoft.com/office/powerpoint/2010/main" val="2811107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None/>
            </a:pPr>
            <a:r>
              <a:rPr lang="en-US" sz="1650" b="0" dirty="0" smtClean="0">
                <a:solidFill>
                  <a:schemeClr val="tx1"/>
                </a:solidFill>
                <a:latin typeface="+mn-lt"/>
              </a:rPr>
              <a:t>2. RESPONSIBILITY FOR SAFETY</a:t>
            </a:r>
          </a:p>
          <a:p>
            <a:pPr marL="355600" lvl="1" indent="-260350">
              <a:spcBef>
                <a:spcPts val="0"/>
              </a:spcBef>
            </a:pPr>
            <a:r>
              <a:rPr lang="en-US" sz="1650" b="0" dirty="0" smtClean="0">
                <a:latin typeface="+mn-lt"/>
              </a:rPr>
              <a:t>Requirement 1: Achieving the fundamental safety objective  </a:t>
            </a:r>
          </a:p>
          <a:p>
            <a:pPr marL="0" indent="0">
              <a:spcBef>
                <a:spcPts val="0"/>
              </a:spcBef>
              <a:buNone/>
            </a:pPr>
            <a:r>
              <a:rPr lang="en-US" sz="1650" b="0" dirty="0" smtClean="0">
                <a:solidFill>
                  <a:schemeClr val="tx1"/>
                </a:solidFill>
                <a:latin typeface="+mn-lt"/>
              </a:rPr>
              <a:t>3. LEADERSHIP FOR SAFETY .</a:t>
            </a:r>
          </a:p>
          <a:p>
            <a:pPr marL="355600" lvl="1" indent="-260350">
              <a:spcBef>
                <a:spcPts val="0"/>
              </a:spcBef>
            </a:pPr>
            <a:r>
              <a:rPr lang="en-US" sz="1650" b="0" dirty="0" smtClean="0">
                <a:latin typeface="+mn-lt"/>
              </a:rPr>
              <a:t>Requirement 2: Demonstration of leadership for safety by managers</a:t>
            </a:r>
          </a:p>
          <a:p>
            <a:pPr marL="0" indent="0">
              <a:spcBef>
                <a:spcPts val="0"/>
              </a:spcBef>
              <a:buNone/>
            </a:pPr>
            <a:r>
              <a:rPr lang="en-US" sz="1650" b="0" dirty="0" smtClean="0">
                <a:solidFill>
                  <a:schemeClr val="tx1"/>
                </a:solidFill>
                <a:latin typeface="+mn-lt"/>
              </a:rPr>
              <a:t>4. MANAGEMENT FOR SAFETY</a:t>
            </a:r>
          </a:p>
          <a:p>
            <a:pPr marL="0" indent="0">
              <a:spcBef>
                <a:spcPts val="0"/>
              </a:spcBef>
              <a:buNone/>
            </a:pPr>
            <a:r>
              <a:rPr lang="en-US" sz="1650" b="0" dirty="0" smtClean="0">
                <a:latin typeface="+mn-lt"/>
              </a:rPr>
              <a:t>Responsibility for integration of safety into the management system</a:t>
            </a:r>
          </a:p>
          <a:p>
            <a:pPr marL="355600" lvl="1" indent="-260350">
              <a:spcBef>
                <a:spcPts val="0"/>
              </a:spcBef>
            </a:pPr>
            <a:r>
              <a:rPr lang="en-US" sz="1650" b="0" dirty="0" smtClean="0">
                <a:latin typeface="+mn-lt"/>
              </a:rPr>
              <a:t>Requirement 3: Responsibility of senior management for the management system</a:t>
            </a:r>
          </a:p>
          <a:p>
            <a:pPr marL="355600" lvl="1" indent="-260350">
              <a:spcBef>
                <a:spcPts val="0"/>
              </a:spcBef>
            </a:pPr>
            <a:r>
              <a:rPr lang="en-US" sz="1650" b="0" dirty="0" smtClean="0">
                <a:latin typeface="+mn-lt"/>
              </a:rPr>
              <a:t>Requirement 4: Goals, strategies, plans and objectives</a:t>
            </a:r>
          </a:p>
          <a:p>
            <a:pPr marL="355600" lvl="1" indent="-260350">
              <a:spcBef>
                <a:spcPts val="0"/>
              </a:spcBef>
            </a:pPr>
            <a:r>
              <a:rPr lang="en-US" sz="1650" b="0" dirty="0" smtClean="0">
                <a:latin typeface="+mn-lt"/>
              </a:rPr>
              <a:t>Requirement 5: Interaction with interested parties</a:t>
            </a:r>
          </a:p>
          <a:p>
            <a:pPr marL="355600" lvl="1" indent="-260350">
              <a:spcBef>
                <a:spcPts val="0"/>
              </a:spcBef>
            </a:pPr>
            <a:r>
              <a:rPr lang="en-US" sz="1650" b="0" dirty="0" smtClean="0">
                <a:latin typeface="+mn-lt"/>
              </a:rPr>
              <a:t>Requirement 6: Integration of the management system</a:t>
            </a:r>
          </a:p>
          <a:p>
            <a:pPr marL="355600" lvl="1" indent="-260350">
              <a:spcBef>
                <a:spcPts val="0"/>
              </a:spcBef>
            </a:pPr>
            <a:r>
              <a:rPr lang="en-US" sz="1650" b="0" dirty="0" smtClean="0">
                <a:latin typeface="+mn-lt"/>
              </a:rPr>
              <a:t>Requirement 7: Application of the graded approach to the management system</a:t>
            </a:r>
          </a:p>
          <a:p>
            <a:pPr marL="355600" lvl="1" indent="-260350">
              <a:spcBef>
                <a:spcPts val="0"/>
              </a:spcBef>
            </a:pPr>
            <a:r>
              <a:rPr lang="en-US" sz="1650" b="0" dirty="0" smtClean="0">
                <a:latin typeface="+mn-lt"/>
              </a:rPr>
              <a:t>Requirement 8: Documentation of the management system</a:t>
            </a:r>
          </a:p>
          <a:p>
            <a:pPr>
              <a:spcBef>
                <a:spcPts val="0"/>
              </a:spcBef>
              <a:buNone/>
            </a:pPr>
            <a:r>
              <a:rPr lang="en-US" sz="1650" b="0" dirty="0" smtClean="0">
                <a:latin typeface="+mn-lt"/>
              </a:rPr>
              <a:t>Management of resources </a:t>
            </a:r>
          </a:p>
          <a:p>
            <a:pPr marL="355600" lvl="1" indent="-260350">
              <a:spcBef>
                <a:spcPts val="0"/>
              </a:spcBef>
            </a:pPr>
            <a:r>
              <a:rPr lang="en-US" sz="1650" b="0" dirty="0" smtClean="0">
                <a:latin typeface="+mn-lt"/>
              </a:rPr>
              <a:t>Requirement 9: Provision of resources</a:t>
            </a:r>
          </a:p>
          <a:p>
            <a:pPr marL="0" indent="0">
              <a:buFont typeface="Arial" pitchFamily="34" charset="0"/>
              <a:buNone/>
            </a:pPr>
            <a:r>
              <a:rPr lang="en-US" sz="1650" b="0" dirty="0" smtClean="0">
                <a:solidFill>
                  <a:srgbClr val="000000"/>
                </a:solidFill>
              </a:rPr>
              <a:t>Management of processes and activities </a:t>
            </a:r>
          </a:p>
          <a:p>
            <a:pPr marL="0" lvl="1" indent="0">
              <a:spcBef>
                <a:spcPts val="600"/>
              </a:spcBef>
              <a:buFont typeface="Arial" panose="020B0604020202020204" pitchFamily="34" charset="0"/>
              <a:buNone/>
            </a:pPr>
            <a:r>
              <a:rPr lang="en-US" sz="1650" b="0" dirty="0" smtClean="0">
                <a:solidFill>
                  <a:srgbClr val="000000"/>
                </a:solidFill>
              </a:rPr>
              <a:t>  Requirement 10: Management of processes and activities </a:t>
            </a:r>
          </a:p>
          <a:p>
            <a:pPr marL="0" lvl="1" indent="0">
              <a:spcBef>
                <a:spcPts val="600"/>
              </a:spcBef>
              <a:buFont typeface="Arial" panose="020B0604020202020204" pitchFamily="34" charset="0"/>
              <a:buNone/>
            </a:pPr>
            <a:r>
              <a:rPr lang="en-US" sz="1650" b="0" dirty="0" smtClean="0">
                <a:solidFill>
                  <a:srgbClr val="000000"/>
                </a:solidFill>
              </a:rPr>
              <a:t>  Requirement 11: Management of the supply chain</a:t>
            </a:r>
          </a:p>
          <a:p>
            <a:pPr marL="0" indent="0">
              <a:buFont typeface="Arial" pitchFamily="34" charset="0"/>
              <a:buNone/>
            </a:pPr>
            <a:r>
              <a:rPr lang="en-US" sz="1650" b="0" dirty="0" smtClean="0"/>
              <a:t>5. CULTURE FOR SAFETY</a:t>
            </a:r>
          </a:p>
          <a:p>
            <a:pPr marL="0" lvl="1" indent="0">
              <a:spcBef>
                <a:spcPts val="600"/>
              </a:spcBef>
              <a:buFont typeface="Arial" panose="020B0604020202020204" pitchFamily="34" charset="0"/>
              <a:buNone/>
            </a:pPr>
            <a:r>
              <a:rPr lang="en-US" sz="1650" b="0" dirty="0" smtClean="0">
                <a:solidFill>
                  <a:srgbClr val="000000"/>
                </a:solidFill>
              </a:rPr>
              <a:t>  Requirement 12: Fostering a culture for safety</a:t>
            </a:r>
          </a:p>
          <a:p>
            <a:pPr marL="0" indent="0">
              <a:buFont typeface="Arial" pitchFamily="34" charset="0"/>
              <a:buNone/>
            </a:pPr>
            <a:r>
              <a:rPr lang="en-US" sz="1650" b="0" dirty="0" smtClean="0"/>
              <a:t>6. MEASUREMENT, ASSESSMENT AND IMPROVEMENT </a:t>
            </a:r>
          </a:p>
          <a:p>
            <a:pPr marL="0" lvl="1" indent="0">
              <a:buFont typeface="Arial" panose="020B0604020202020204" pitchFamily="34" charset="0"/>
              <a:buNone/>
            </a:pPr>
            <a:r>
              <a:rPr lang="en-US" sz="1650" b="0" dirty="0" smtClean="0">
                <a:solidFill>
                  <a:srgbClr val="000000"/>
                </a:solidFill>
              </a:rPr>
              <a:t>  Requirement 13: Measurement, assessment and improvement of the management system</a:t>
            </a:r>
          </a:p>
          <a:p>
            <a:pPr marL="0" lvl="1" indent="0">
              <a:buFont typeface="Arial" panose="020B0604020202020204" pitchFamily="34" charset="0"/>
              <a:buNone/>
            </a:pPr>
            <a:r>
              <a:rPr lang="en-US" sz="1650" b="0" dirty="0" smtClean="0">
                <a:solidFill>
                  <a:srgbClr val="000000"/>
                </a:solidFill>
              </a:rPr>
              <a:t>  Requirement 14: Measurement, assessment and improvement of leadership for safety and of safety culture</a:t>
            </a:r>
            <a:endParaRPr lang="en-GB" sz="1650" b="0" dirty="0" smtClean="0">
              <a:solidFill>
                <a:srgbClr val="000000"/>
              </a:solidFill>
            </a:endParaRPr>
          </a:p>
          <a:p>
            <a:pPr marL="0" lvl="0" indent="0">
              <a:spcBef>
                <a:spcPts val="0"/>
              </a:spcBef>
              <a:buFont typeface="Arial" pitchFamily="34" charset="0"/>
              <a:buNone/>
            </a:pPr>
            <a:endParaRPr lang="en-US" sz="1650" b="0" dirty="0" smtClean="0">
              <a:latin typeface="+mn-lt"/>
            </a:endParaRPr>
          </a:p>
          <a:p>
            <a:pPr marL="95250" lvl="1" indent="0">
              <a:spcBef>
                <a:spcPts val="0"/>
              </a:spcBef>
              <a:buFont typeface="Arial" pitchFamily="34" charset="0"/>
              <a:buNone/>
            </a:pPr>
            <a:endParaRPr lang="en-US" sz="1650" b="0" dirty="0" smtClean="0">
              <a:latin typeface="+mn-lt"/>
            </a:endParaRPr>
          </a:p>
          <a:p>
            <a:endParaRPr lang="en-US" b="0"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14</a:t>
            </a:fld>
            <a:endParaRPr lang="en-GB"/>
          </a:p>
        </p:txBody>
      </p:sp>
    </p:spTree>
    <p:extLst>
      <p:ext uri="{BB962C8B-B14F-4D97-AF65-F5344CB8AC3E}">
        <p14:creationId xmlns:p14="http://schemas.microsoft.com/office/powerpoint/2010/main" val="4125696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defTabSz="985320" eaLnBrk="0" hangingPunct="0">
              <a:defRPr>
                <a:solidFill>
                  <a:schemeClr val="tx1"/>
                </a:solidFill>
                <a:latin typeface="Arial" charset="0"/>
                <a:cs typeface="Arial" charset="0"/>
              </a:defRPr>
            </a:lvl1pPr>
            <a:lvl2pPr marL="804763" indent="-309524" defTabSz="985320" eaLnBrk="0" hangingPunct="0">
              <a:defRPr>
                <a:solidFill>
                  <a:schemeClr val="tx1"/>
                </a:solidFill>
                <a:latin typeface="Arial" charset="0"/>
                <a:cs typeface="Arial" charset="0"/>
              </a:defRPr>
            </a:lvl2pPr>
            <a:lvl3pPr marL="1238098" indent="-247620" defTabSz="985320" eaLnBrk="0" hangingPunct="0">
              <a:defRPr>
                <a:solidFill>
                  <a:schemeClr val="tx1"/>
                </a:solidFill>
                <a:latin typeface="Arial" charset="0"/>
                <a:cs typeface="Arial" charset="0"/>
              </a:defRPr>
            </a:lvl3pPr>
            <a:lvl4pPr marL="1733337" indent="-247620" defTabSz="985320" eaLnBrk="0" hangingPunct="0">
              <a:defRPr>
                <a:solidFill>
                  <a:schemeClr val="tx1"/>
                </a:solidFill>
                <a:latin typeface="Arial" charset="0"/>
                <a:cs typeface="Arial" charset="0"/>
              </a:defRPr>
            </a:lvl4pPr>
            <a:lvl5pPr marL="2228576" indent="-247620" defTabSz="985320" eaLnBrk="0" hangingPunct="0">
              <a:defRPr>
                <a:solidFill>
                  <a:schemeClr val="tx1"/>
                </a:solidFill>
                <a:latin typeface="Arial" charset="0"/>
                <a:cs typeface="Arial" charset="0"/>
              </a:defRPr>
            </a:lvl5pPr>
            <a:lvl6pPr marL="2723815" indent="-247620" defTabSz="985320" eaLnBrk="0" fontAlgn="base" hangingPunct="0">
              <a:spcBef>
                <a:spcPct val="0"/>
              </a:spcBef>
              <a:spcAft>
                <a:spcPct val="0"/>
              </a:spcAft>
              <a:defRPr>
                <a:solidFill>
                  <a:schemeClr val="tx1"/>
                </a:solidFill>
                <a:latin typeface="Arial" charset="0"/>
                <a:cs typeface="Arial" charset="0"/>
              </a:defRPr>
            </a:lvl6pPr>
            <a:lvl7pPr marL="3219054" indent="-247620" defTabSz="985320" eaLnBrk="0" fontAlgn="base" hangingPunct="0">
              <a:spcBef>
                <a:spcPct val="0"/>
              </a:spcBef>
              <a:spcAft>
                <a:spcPct val="0"/>
              </a:spcAft>
              <a:defRPr>
                <a:solidFill>
                  <a:schemeClr val="tx1"/>
                </a:solidFill>
                <a:latin typeface="Arial" charset="0"/>
                <a:cs typeface="Arial" charset="0"/>
              </a:defRPr>
            </a:lvl7pPr>
            <a:lvl8pPr marL="3714293" indent="-247620" defTabSz="985320" eaLnBrk="0" fontAlgn="base" hangingPunct="0">
              <a:spcBef>
                <a:spcPct val="0"/>
              </a:spcBef>
              <a:spcAft>
                <a:spcPct val="0"/>
              </a:spcAft>
              <a:defRPr>
                <a:solidFill>
                  <a:schemeClr val="tx1"/>
                </a:solidFill>
                <a:latin typeface="Arial" charset="0"/>
                <a:cs typeface="Arial" charset="0"/>
              </a:defRPr>
            </a:lvl8pPr>
            <a:lvl9pPr marL="4209532" indent="-247620" defTabSz="985320" eaLnBrk="0" fontAlgn="base" hangingPunct="0">
              <a:spcBef>
                <a:spcPct val="0"/>
              </a:spcBef>
              <a:spcAft>
                <a:spcPct val="0"/>
              </a:spcAft>
              <a:defRPr>
                <a:solidFill>
                  <a:schemeClr val="tx1"/>
                </a:solidFill>
                <a:latin typeface="Arial" charset="0"/>
                <a:cs typeface="Arial" charset="0"/>
              </a:defRPr>
            </a:lvl9pPr>
          </a:lstStyle>
          <a:p>
            <a:pPr eaLnBrk="1" hangingPunct="1"/>
            <a:fld id="{4F05CFAA-6C20-4707-85EA-6812BF20DAE2}" type="slidenum">
              <a:rPr lang="en-GB" smtClean="0"/>
              <a:pPr eaLnBrk="1" hangingPunct="1"/>
              <a:t>16</a:t>
            </a:fld>
            <a:endParaRPr lang="en-GB"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xfrm>
            <a:off x="948343" y="4862015"/>
            <a:ext cx="5202616" cy="4603447"/>
          </a:xfrm>
          <a:noFill/>
        </p:spPr>
        <p:txBody>
          <a:bodyPr/>
          <a:lstStyle/>
          <a:p>
            <a:r>
              <a:rPr lang="en-US" sz="1200" b="0" i="0" u="none" strike="noStrike" kern="1200" baseline="0" dirty="0" smtClean="0">
                <a:solidFill>
                  <a:schemeClr val="tx1"/>
                </a:solidFill>
                <a:latin typeface="+mn-lt"/>
                <a:ea typeface="+mn-ea"/>
                <a:cs typeface="+mn-cs"/>
              </a:rPr>
              <a:t>SSG 16</a:t>
            </a:r>
          </a:p>
          <a:p>
            <a:r>
              <a:rPr lang="en-US" sz="1200" b="0" i="0" u="none" strike="noStrike" kern="1200" baseline="0" dirty="0" smtClean="0">
                <a:solidFill>
                  <a:schemeClr val="tx1"/>
                </a:solidFill>
                <a:latin typeface="+mn-lt"/>
                <a:ea typeface="+mn-ea"/>
                <a:cs typeface="+mn-cs"/>
              </a:rPr>
              <a:t>2.144. Efficient and effective management systems constitute a cross-cutting element of the safety infrastructure, applicable for all the organizations involved in the nuclear power program. However, the extent of involvement of the different organizations will vary considerably during the different phases of implementation of the nuclear power program. Government is the major player in Phase 1</a:t>
            </a:r>
          </a:p>
          <a:p>
            <a:r>
              <a:rPr lang="en-US" sz="1200" b="0" i="0" u="none" strike="noStrike" kern="1200" baseline="0" dirty="0" smtClean="0">
                <a:solidFill>
                  <a:schemeClr val="tx1"/>
                </a:solidFill>
                <a:latin typeface="+mn-lt"/>
                <a:ea typeface="+mn-ea"/>
                <a:cs typeface="+mn-cs"/>
              </a:rPr>
              <a:t>2.145. All the actions taken by the relevant organizations should be included in the framework of an effective management system. In this regard, the requirements stated in GSR Part 2 should provide the basis for the implementation of integrated  management systems.</a:t>
            </a:r>
            <a:endParaRPr lang="fr-FR" dirty="0" smtClean="0"/>
          </a:p>
        </p:txBody>
      </p:sp>
    </p:spTree>
    <p:extLst>
      <p:ext uri="{BB962C8B-B14F-4D97-AF65-F5344CB8AC3E}">
        <p14:creationId xmlns:p14="http://schemas.microsoft.com/office/powerpoint/2010/main" val="1582193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t>The picture</a:t>
            </a:r>
            <a:r>
              <a:rPr lang="en-GB" sz="1200" baseline="0" dirty="0" smtClean="0"/>
              <a:t> shows the r</a:t>
            </a:r>
            <a:r>
              <a:rPr lang="en-GB" sz="1200" dirty="0" smtClean="0"/>
              <a:t>ole of the main entities during different phases of safety infrastructure development  for the establishment of </a:t>
            </a:r>
            <a:r>
              <a:rPr lang="en-GB" sz="1200" b="1" i="1" dirty="0" smtClean="0"/>
              <a:t>Leadership for safety, management for safety and culture for safety</a:t>
            </a:r>
          </a:p>
          <a:p>
            <a:pPr lvl="0"/>
            <a:r>
              <a:rPr lang="en-GB" sz="1200" b="0" i="0" dirty="0" smtClean="0"/>
              <a:t>Phase 1</a:t>
            </a:r>
            <a:endParaRPr lang="en-GB" b="0" i="0" dirty="0" smtClean="0"/>
          </a:p>
          <a:p>
            <a:pPr lvl="0"/>
            <a:r>
              <a:rPr lang="en-GB" sz="1200" b="0" i="0" dirty="0" smtClean="0">
                <a:latin typeface="Times"/>
                <a:ea typeface="Calibri" pitchFamily="34" charset="0"/>
                <a:cs typeface="Times New Roman" pitchFamily="18" charset="0"/>
              </a:rPr>
              <a:t>Action 72. The government should take into account the essential role of leadership and management for safety to achieve a high level of safety and to foster safety culture within organizations. </a:t>
            </a:r>
          </a:p>
          <a:p>
            <a:r>
              <a:rPr lang="en-US" sz="1200" b="0" i="1" u="none" strike="noStrike" kern="1200" baseline="0" dirty="0" smtClean="0">
                <a:solidFill>
                  <a:schemeClr val="tx1"/>
                </a:solidFill>
                <a:latin typeface="+mn-lt"/>
                <a:ea typeface="+mn-ea"/>
                <a:cs typeface="+mn-cs"/>
              </a:rPr>
              <a:t>Action 73. The government should ensure that all the activities conducted are included within the framework of an effective management system.</a:t>
            </a:r>
            <a:endParaRPr lang="en-AU" sz="400" b="0" i="1" dirty="0" smtClean="0">
              <a:solidFill>
                <a:schemeClr val="tx1"/>
              </a:solidFill>
              <a:latin typeface="Arial" pitchFamily="34" charset="0"/>
              <a:cs typeface="Arial" pitchFamily="34" charset="0"/>
            </a:endParaRPr>
          </a:p>
          <a:p>
            <a:r>
              <a:rPr lang="en-GB" sz="1200" b="0" i="0" dirty="0" smtClean="0"/>
              <a:t>Action 74. The government, when identifying senior managers for the prospective organizations to be established, should look for persons with leadership capabilities and an attitude emphasizing safety culture.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smtClean="0"/>
              <a:t>Phase 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smtClean="0">
                <a:latin typeface="Times" charset="0"/>
                <a:ea typeface="Calibri" pitchFamily="34" charset="0"/>
                <a:cs typeface="Times New Roman" pitchFamily="18" charset="0"/>
              </a:rPr>
              <a:t>Action 75. </a:t>
            </a:r>
            <a:r>
              <a:rPr lang="en-GB" sz="1200" b="0" i="1" dirty="0" smtClean="0">
                <a:latin typeface="Times" charset="0"/>
                <a:ea typeface="Calibri" pitchFamily="34" charset="0"/>
                <a:cs typeface="Times New Roman" pitchFamily="18" charset="0"/>
              </a:rPr>
              <a:t>The regulatory body … should start developing and implementing effective management systems in their respective organizations and should promote a strong safety culture.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i="0" dirty="0" smtClean="0">
                <a:latin typeface="Times" charset="0"/>
                <a:ea typeface="Calibri" pitchFamily="34" charset="0"/>
                <a:cs typeface="Times New Roman" pitchFamily="18" charset="0"/>
              </a:rPr>
              <a:t>Action 76. The regulatory body … should develop competences in managing the growth of and change in the organization.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 b="0" i="1" dirty="0" smtClean="0">
                <a:solidFill>
                  <a:schemeClr val="tx1"/>
                </a:solidFill>
                <a:latin typeface="Arial" pitchFamily="34" charset="0"/>
                <a:cs typeface="Arial" pitchFamily="34" charset="0"/>
              </a:rPr>
              <a:t>Action 77. The regulatory body and the operating organization should make appropriate arrangements for measurement, assessment (both ‘self-assessment’ and independent assessment) and continuous improvement of their management systems.</a:t>
            </a:r>
            <a:endParaRPr lang="en-AU" sz="100" b="0" i="1" dirty="0" smtClean="0">
              <a:solidFill>
                <a:schemeClr val="tx1"/>
              </a:solidFill>
              <a:latin typeface="Arial" pitchFamily="34" charset="0"/>
              <a:cs typeface="Arial" pitchFamily="34" charset="0"/>
            </a:endParaRPr>
          </a:p>
          <a:p>
            <a:r>
              <a:rPr lang="en-GB" sz="800" b="0" i="0" dirty="0" smtClean="0"/>
              <a:t>Phase 3 </a:t>
            </a:r>
          </a:p>
          <a:p>
            <a:r>
              <a:rPr lang="en-GB" sz="800" b="0" i="1" dirty="0" smtClean="0"/>
              <a:t>Action 78. The senior management of the regulatory body should provide effective leadership and effective management for safety to ensure a sustainable high level of safety and a strong safety culture.</a:t>
            </a:r>
          </a:p>
          <a:p>
            <a:r>
              <a:rPr lang="en-US" sz="800" b="0" i="1" dirty="0" smtClean="0"/>
              <a:t>Action 79. All the relevant organizations should continue the implementation of a management system that promotes the concept that requirements for safety shall be paramount within the organization, overriding all other demands.</a:t>
            </a:r>
          </a:p>
          <a:p>
            <a:r>
              <a:rPr lang="en-US" sz="800" b="0" i="1" dirty="0" smtClean="0"/>
              <a:t>Action 80. The operating organization and the regulatory body should ensure that the effectiveness of their management systems is monitored and measured, and that self-assessments as well as independent assessments are conducted regularly for continuous improvement.</a:t>
            </a:r>
          </a:p>
          <a:p>
            <a:r>
              <a:rPr lang="en-US" sz="800" b="0" i="1" dirty="0" smtClean="0"/>
              <a:t>Action 81. All the relevant organizations should ensure that appropriate arrangements for management of safety related knowledge (including record management and report management) and knowledge transfer are in place.</a:t>
            </a:r>
            <a:endParaRPr lang="en-GB" sz="800" b="0" i="1" dirty="0" smtClean="0"/>
          </a:p>
          <a:p>
            <a:r>
              <a:rPr lang="en-GB" sz="800" b="0" i="0" dirty="0" smtClean="0"/>
              <a:t>Action 82. The regulatory body should ensure that leadership and succession development programmes are in place to develop future leaders with a strong emphasis on safety.</a:t>
            </a:r>
          </a:p>
          <a:p>
            <a:r>
              <a:rPr lang="en-US" sz="800" b="0" i="0" dirty="0" smtClean="0"/>
              <a:t>Action 84. The regulatory body should review and assess the operating organization’s program on safety management.</a:t>
            </a:r>
            <a:endParaRPr lang="en-GB" sz="800" b="0" i="0" dirty="0" smtClean="0"/>
          </a:p>
          <a:p>
            <a:endParaRPr lang="en-US" b="0" i="0" dirty="0" smtClean="0"/>
          </a:p>
        </p:txBody>
      </p:sp>
      <p:sp>
        <p:nvSpPr>
          <p:cNvPr id="50180" name="Slide Number Placeholder 3"/>
          <p:cNvSpPr>
            <a:spLocks noGrp="1"/>
          </p:cNvSpPr>
          <p:nvPr>
            <p:ph type="sldNum" sz="quarter" idx="5"/>
          </p:nvPr>
        </p:nvSpPr>
        <p:spPr>
          <a:noFill/>
        </p:spPr>
        <p:txBody>
          <a:bodyPr/>
          <a:lstStyle>
            <a:lvl1pPr defTabSz="985320" eaLnBrk="0" hangingPunct="0">
              <a:defRPr>
                <a:solidFill>
                  <a:schemeClr val="tx1"/>
                </a:solidFill>
                <a:latin typeface="Arial" charset="0"/>
                <a:cs typeface="Arial" charset="0"/>
              </a:defRPr>
            </a:lvl1pPr>
            <a:lvl2pPr marL="804763" indent="-309524" defTabSz="985320" eaLnBrk="0" hangingPunct="0">
              <a:defRPr>
                <a:solidFill>
                  <a:schemeClr val="tx1"/>
                </a:solidFill>
                <a:latin typeface="Arial" charset="0"/>
                <a:cs typeface="Arial" charset="0"/>
              </a:defRPr>
            </a:lvl2pPr>
            <a:lvl3pPr marL="1238098" indent="-247620" defTabSz="985320" eaLnBrk="0" hangingPunct="0">
              <a:defRPr>
                <a:solidFill>
                  <a:schemeClr val="tx1"/>
                </a:solidFill>
                <a:latin typeface="Arial" charset="0"/>
                <a:cs typeface="Arial" charset="0"/>
              </a:defRPr>
            </a:lvl3pPr>
            <a:lvl4pPr marL="1733337" indent="-247620" defTabSz="985320" eaLnBrk="0" hangingPunct="0">
              <a:defRPr>
                <a:solidFill>
                  <a:schemeClr val="tx1"/>
                </a:solidFill>
                <a:latin typeface="Arial" charset="0"/>
                <a:cs typeface="Arial" charset="0"/>
              </a:defRPr>
            </a:lvl4pPr>
            <a:lvl5pPr marL="2228576" indent="-247620" defTabSz="985320" eaLnBrk="0" hangingPunct="0">
              <a:defRPr>
                <a:solidFill>
                  <a:schemeClr val="tx1"/>
                </a:solidFill>
                <a:latin typeface="Arial" charset="0"/>
                <a:cs typeface="Arial" charset="0"/>
              </a:defRPr>
            </a:lvl5pPr>
            <a:lvl6pPr marL="2723815" indent="-247620" defTabSz="985320" eaLnBrk="0" fontAlgn="base" hangingPunct="0">
              <a:spcBef>
                <a:spcPct val="0"/>
              </a:spcBef>
              <a:spcAft>
                <a:spcPct val="0"/>
              </a:spcAft>
              <a:defRPr>
                <a:solidFill>
                  <a:schemeClr val="tx1"/>
                </a:solidFill>
                <a:latin typeface="Arial" charset="0"/>
                <a:cs typeface="Arial" charset="0"/>
              </a:defRPr>
            </a:lvl6pPr>
            <a:lvl7pPr marL="3219054" indent="-247620" defTabSz="985320" eaLnBrk="0" fontAlgn="base" hangingPunct="0">
              <a:spcBef>
                <a:spcPct val="0"/>
              </a:spcBef>
              <a:spcAft>
                <a:spcPct val="0"/>
              </a:spcAft>
              <a:defRPr>
                <a:solidFill>
                  <a:schemeClr val="tx1"/>
                </a:solidFill>
                <a:latin typeface="Arial" charset="0"/>
                <a:cs typeface="Arial" charset="0"/>
              </a:defRPr>
            </a:lvl7pPr>
            <a:lvl8pPr marL="3714293" indent="-247620" defTabSz="985320" eaLnBrk="0" fontAlgn="base" hangingPunct="0">
              <a:spcBef>
                <a:spcPct val="0"/>
              </a:spcBef>
              <a:spcAft>
                <a:spcPct val="0"/>
              </a:spcAft>
              <a:defRPr>
                <a:solidFill>
                  <a:schemeClr val="tx1"/>
                </a:solidFill>
                <a:latin typeface="Arial" charset="0"/>
                <a:cs typeface="Arial" charset="0"/>
              </a:defRPr>
            </a:lvl8pPr>
            <a:lvl9pPr marL="4209532" indent="-247620" defTabSz="985320" eaLnBrk="0" fontAlgn="base" hangingPunct="0">
              <a:spcBef>
                <a:spcPct val="0"/>
              </a:spcBef>
              <a:spcAft>
                <a:spcPct val="0"/>
              </a:spcAft>
              <a:defRPr>
                <a:solidFill>
                  <a:schemeClr val="tx1"/>
                </a:solidFill>
                <a:latin typeface="Arial" charset="0"/>
                <a:cs typeface="Arial" charset="0"/>
              </a:defRPr>
            </a:lvl9pPr>
          </a:lstStyle>
          <a:p>
            <a:pPr eaLnBrk="1" hangingPunct="1"/>
            <a:fld id="{9B3C7A96-49D8-4FE6-B4DC-C7B1C0F5C29B}" type="slidenum">
              <a:rPr lang="en-GB" smtClean="0"/>
              <a:pPr eaLnBrk="1" hangingPunct="1"/>
              <a:t>17</a:t>
            </a:fld>
            <a:endParaRPr lang="en-GB" smtClean="0"/>
          </a:p>
        </p:txBody>
      </p:sp>
    </p:spTree>
    <p:extLst>
      <p:ext uri="{BB962C8B-B14F-4D97-AF65-F5344CB8AC3E}">
        <p14:creationId xmlns:p14="http://schemas.microsoft.com/office/powerpoint/2010/main" val="3989438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18</a:t>
            </a:fld>
            <a:endParaRPr lang="en-GB"/>
          </a:p>
        </p:txBody>
      </p:sp>
    </p:spTree>
    <p:extLst>
      <p:ext uri="{BB962C8B-B14F-4D97-AF65-F5344CB8AC3E}">
        <p14:creationId xmlns:p14="http://schemas.microsoft.com/office/powerpoint/2010/main" val="3880113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Senior management has a significant role in making the management system work and must develop both individual and institutional values and behavioural expectations for the organisation </a:t>
            </a:r>
          </a:p>
          <a:p>
            <a:r>
              <a:rPr lang="en-GB" sz="1200" kern="1200" dirty="0" smtClean="0">
                <a:solidFill>
                  <a:schemeClr val="tx1"/>
                </a:solidFill>
                <a:effectLst/>
                <a:latin typeface="+mn-lt"/>
                <a:ea typeface="+mn-ea"/>
                <a:cs typeface="+mn-cs"/>
              </a:rPr>
              <a:t>Senior management are expected to lead the way and illustrate through their words and actions the importance of the management system.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Managers at all levels have an obligation to communicate the importance of implementing the management system in all work situations and to follow-up compliance; </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Allowing unsuitably qualified personnel to work on safety-related jobs can have severe consequences both in terms of accident risks and with respect to sending a wrong signal from management about what is being prioritised, safety or production. </a:t>
            </a:r>
          </a:p>
          <a:p>
            <a:r>
              <a:rPr lang="en-GB" sz="1200" kern="1200" dirty="0" smtClean="0">
                <a:solidFill>
                  <a:schemeClr val="tx1"/>
                </a:solidFill>
                <a:effectLst/>
                <a:latin typeface="+mn-lt"/>
                <a:ea typeface="+mn-ea"/>
                <a:cs typeface="+mn-cs"/>
              </a:rPr>
              <a:t>Management should ensure that the workforce have been provided with adequate training, resources and direction so that work can be performed safely and effectively.</a:t>
            </a:r>
            <a:endParaRPr lang="en-US"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20</a:t>
            </a:fld>
            <a:endParaRPr lang="en-GB"/>
          </a:p>
        </p:txBody>
      </p:sp>
    </p:spTree>
    <p:extLst>
      <p:ext uri="{BB962C8B-B14F-4D97-AF65-F5344CB8AC3E}">
        <p14:creationId xmlns:p14="http://schemas.microsoft.com/office/powerpoint/2010/main" val="1649037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2400" dirty="0" smtClean="0">
                <a:latin typeface="+mn-lt"/>
              </a:rPr>
              <a:t> The effectiveness of a management system begins with </a:t>
            </a:r>
            <a:r>
              <a:rPr lang="en-US" sz="2400" b="1" dirty="0" smtClean="0">
                <a:latin typeface="+mn-lt"/>
              </a:rPr>
              <a:t>senior management</a:t>
            </a:r>
            <a:r>
              <a:rPr lang="en-GB" sz="2400" b="1" dirty="0" smtClean="0">
                <a:latin typeface="+mn-lt"/>
              </a:rPr>
              <a:t> responsibility</a:t>
            </a:r>
            <a:r>
              <a:rPr lang="en-GB" sz="2400" dirty="0" smtClean="0">
                <a:latin typeface="+mn-lt"/>
              </a:rPr>
              <a:t> for:</a:t>
            </a:r>
          </a:p>
          <a:p>
            <a:pPr marL="346075" lvl="1" indent="-346075">
              <a:buFont typeface="Calibri" pitchFamily="34" charset="0"/>
              <a:buChar char="─"/>
            </a:pPr>
            <a:r>
              <a:rPr lang="en-GB" sz="2300" dirty="0" smtClean="0">
                <a:latin typeface="+mn-lt"/>
              </a:rPr>
              <a:t>establishment, implementation, assessment and continual improvement of the management system, and providing adequate resources to carry out these activities;</a:t>
            </a:r>
          </a:p>
          <a:p>
            <a:pPr marL="346075" lvl="1" indent="-346075">
              <a:buFont typeface="Calibri" pitchFamily="34" charset="0"/>
              <a:buChar char="─"/>
            </a:pPr>
            <a:r>
              <a:rPr lang="en-GB" sz="2300" dirty="0" smtClean="0">
                <a:latin typeface="+mn-lt"/>
              </a:rPr>
              <a:t>developing goals, strategies, plans and objectives which do not compromise safety by other priorities;</a:t>
            </a:r>
          </a:p>
          <a:p>
            <a:pPr marL="346075" lvl="1" indent="-346075">
              <a:buFont typeface="Calibri" pitchFamily="34" charset="0"/>
              <a:buChar char="─"/>
            </a:pPr>
            <a:r>
              <a:rPr lang="en-GB" sz="2300" dirty="0" smtClean="0">
                <a:latin typeface="+mn-lt"/>
              </a:rPr>
              <a:t>ensuring that the workforce have been provided with adequate training, resources and direction so that work can be performed safely and effectively.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Senior management shall be responsible for establishing, applying, sustaining and continuously improving a management system to ensure safety.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4.1. Senior management shall retain accountability for the management</a:t>
            </a:r>
          </a:p>
          <a:p>
            <a:r>
              <a:rPr lang="en-US" sz="1200" b="0" i="0" u="none" strike="noStrike" kern="1200" baseline="0" dirty="0" smtClean="0">
                <a:solidFill>
                  <a:schemeClr val="tx1"/>
                </a:solidFill>
                <a:latin typeface="+mn-lt"/>
                <a:ea typeface="+mn-ea"/>
                <a:cs typeface="+mn-cs"/>
              </a:rPr>
              <a:t>system even where individuals are assigned responsibility for coordinating the</a:t>
            </a:r>
          </a:p>
          <a:p>
            <a:r>
              <a:rPr lang="en-US" sz="1200" b="0" i="0" u="none" strike="noStrike" kern="1200" baseline="0" dirty="0" smtClean="0">
                <a:solidFill>
                  <a:schemeClr val="tx1"/>
                </a:solidFill>
                <a:latin typeface="+mn-lt"/>
                <a:ea typeface="+mn-ea"/>
                <a:cs typeface="+mn-cs"/>
              </a:rPr>
              <a:t>development, application and maintenance of the management system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4.2. Senior management shall be responsible for establishing safety policy.</a:t>
            </a:r>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21</a:t>
            </a:fld>
            <a:endParaRPr lang="en-GB"/>
          </a:p>
        </p:txBody>
      </p:sp>
    </p:spTree>
    <p:extLst>
      <p:ext uri="{BB962C8B-B14F-4D97-AF65-F5344CB8AC3E}">
        <p14:creationId xmlns:p14="http://schemas.microsoft.com/office/powerpoint/2010/main" val="2875805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Requirement 4: Goals, strategies, plans and objectives.</a:t>
            </a:r>
          </a:p>
          <a:p>
            <a:r>
              <a:rPr lang="en-US" dirty="0" smtClean="0"/>
              <a:t>Senior management shall establish goals, strategies, plans and objectives for the organization that are consistent with the organization’s safety policy.</a:t>
            </a:r>
          </a:p>
          <a:p>
            <a:r>
              <a:rPr lang="en-US" dirty="0" smtClean="0"/>
              <a:t>4.3. Goals, strategies, plans and objectives for the organization shall be developed in such a manner that safety is not compromised by other priorities.</a:t>
            </a:r>
          </a:p>
          <a:p>
            <a:r>
              <a:rPr lang="en-US" dirty="0" smtClean="0"/>
              <a:t>4.4. Senior management shall ensure that measurable safety goals that are in line with these strategies, plans and objectives are established at various levels in the organization.</a:t>
            </a:r>
          </a:p>
          <a:p>
            <a:r>
              <a:rPr lang="en-US" dirty="0" smtClean="0"/>
              <a:t>4.5. Senior management shall ensure that goals, strategies and plans are periodically reviewed against the safety objectives, and that actions are taken where necessary to address any deviations.</a:t>
            </a:r>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22</a:t>
            </a:fld>
            <a:endParaRPr lang="en-GB"/>
          </a:p>
        </p:txBody>
      </p:sp>
    </p:spTree>
    <p:extLst>
      <p:ext uri="{BB962C8B-B14F-4D97-AF65-F5344CB8AC3E}">
        <p14:creationId xmlns:p14="http://schemas.microsoft.com/office/powerpoint/2010/main" val="26907541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Senior management</a:t>
            </a:r>
            <a:r>
              <a:rPr lang="en-GB" sz="1200" kern="1200" baseline="0" dirty="0" smtClean="0">
                <a:solidFill>
                  <a:schemeClr val="tx1"/>
                </a:solidFill>
                <a:effectLst/>
                <a:latin typeface="+mn-lt"/>
                <a:ea typeface="+mn-ea"/>
                <a:cs typeface="+mn-cs"/>
              </a:rPr>
              <a:t> responsibilities:</a:t>
            </a:r>
          </a:p>
          <a:p>
            <a:r>
              <a:rPr lang="en-GB" sz="1200" kern="1200" dirty="0" smtClean="0">
                <a:solidFill>
                  <a:schemeClr val="tx1"/>
                </a:solidFill>
                <a:effectLst/>
                <a:latin typeface="+mn-lt"/>
                <a:ea typeface="+mn-ea"/>
                <a:cs typeface="+mn-cs"/>
              </a:rPr>
              <a:t>[From </a:t>
            </a:r>
            <a:r>
              <a:rPr lang="en-GB" sz="1200" kern="1200" dirty="0">
                <a:solidFill>
                  <a:schemeClr val="tx1"/>
                </a:solidFill>
                <a:effectLst/>
                <a:latin typeface="+mn-lt"/>
                <a:ea typeface="+mn-ea"/>
                <a:cs typeface="+mn-cs"/>
              </a:rPr>
              <a:t>GSR Part 2 </a:t>
            </a:r>
            <a:r>
              <a:rPr lang="en-GB" sz="1200" kern="1200" dirty="0" smtClean="0">
                <a:solidFill>
                  <a:schemeClr val="tx1"/>
                </a:solidFill>
                <a:effectLst/>
                <a:latin typeface="+mn-lt"/>
                <a:ea typeface="+mn-ea"/>
                <a:cs typeface="+mn-cs"/>
              </a:rPr>
              <a:t>|R5]. </a:t>
            </a:r>
            <a:r>
              <a:rPr lang="en-US" sz="1200" b="0" i="0" u="none" strike="noStrike" kern="1200" baseline="0" dirty="0" smtClean="0">
                <a:solidFill>
                  <a:schemeClr val="tx1"/>
                </a:solidFill>
                <a:latin typeface="+mn-lt"/>
                <a:ea typeface="+mn-ea"/>
                <a:cs typeface="+mn-cs"/>
              </a:rPr>
              <a:t>Interaction with interested parties senior management shall ensure that appropriate interaction with interested parties takes place. </a:t>
            </a:r>
          </a:p>
          <a:p>
            <a:r>
              <a:rPr lang="en-US" sz="1200" b="0" i="0" u="none" strike="noStrike" kern="1200" baseline="0" dirty="0" smtClean="0">
                <a:solidFill>
                  <a:schemeClr val="tx1"/>
                </a:solidFill>
                <a:latin typeface="+mn-lt"/>
                <a:ea typeface="+mn-ea"/>
                <a:cs typeface="+mn-cs"/>
              </a:rPr>
              <a:t>4.6. Senior management shall identify interested parties for their organization and shall define an appropriate strategy for interaction with them.</a:t>
            </a:r>
          </a:p>
          <a:p>
            <a:r>
              <a:rPr lang="en-US" sz="1200" b="0" i="0" u="none" strike="noStrike" kern="1200" baseline="0" dirty="0" smtClean="0">
                <a:solidFill>
                  <a:schemeClr val="tx1"/>
                </a:solidFill>
                <a:latin typeface="+mn-lt"/>
                <a:ea typeface="+mn-ea"/>
                <a:cs typeface="+mn-cs"/>
              </a:rPr>
              <a:t>4.7. Senior management shall ensure that the processes and plans resulting from the strategy for interaction with interested parties include:</a:t>
            </a:r>
          </a:p>
          <a:p>
            <a:r>
              <a:rPr lang="en-US" sz="1200" b="0" i="0" u="none" strike="noStrike" kern="1200" baseline="0" dirty="0" smtClean="0">
                <a:solidFill>
                  <a:schemeClr val="tx1"/>
                </a:solidFill>
                <a:latin typeface="+mn-lt"/>
                <a:ea typeface="+mn-ea"/>
                <a:cs typeface="+mn-cs"/>
              </a:rPr>
              <a:t>(a) Appropriate means of communicating routinely and effectively with and informing interested parties with regard to radiation risks associated with the operation of facilities and the conduct of activities;</a:t>
            </a:r>
          </a:p>
          <a:p>
            <a:r>
              <a:rPr lang="en-US" sz="1200" b="0" i="0" u="none" strike="noStrike" kern="1200" baseline="0" dirty="0" smtClean="0">
                <a:solidFill>
                  <a:schemeClr val="tx1"/>
                </a:solidFill>
                <a:latin typeface="+mn-lt"/>
                <a:ea typeface="+mn-ea"/>
                <a:cs typeface="+mn-cs"/>
              </a:rPr>
              <a:t>(b) Appropriate means of timely and effective communication with interested parties in circumstances that have changed or that were unanticipated;</a:t>
            </a:r>
          </a:p>
          <a:p>
            <a:r>
              <a:rPr lang="en-US" sz="1200" b="0" i="0" u="none" strike="noStrike" kern="1200" baseline="0" dirty="0" smtClean="0">
                <a:solidFill>
                  <a:schemeClr val="tx1"/>
                </a:solidFill>
                <a:latin typeface="+mn-lt"/>
                <a:ea typeface="+mn-ea"/>
                <a:cs typeface="+mn-cs"/>
              </a:rPr>
              <a:t>(c) Appropriate means of dissemination to interested parties of necessary information relevant to safety;</a:t>
            </a:r>
          </a:p>
          <a:p>
            <a:r>
              <a:rPr lang="en-US" sz="1200" b="0" i="0" u="none" strike="noStrike" kern="1200" baseline="0" dirty="0" smtClean="0">
                <a:solidFill>
                  <a:schemeClr val="tx1"/>
                </a:solidFill>
                <a:latin typeface="+mn-lt"/>
                <a:ea typeface="+mn-ea"/>
                <a:cs typeface="+mn-cs"/>
              </a:rPr>
              <a:t>(d) Appropriate means of considering in decision making processes the concerns and expectations of interested parties in relation to safety.</a:t>
            </a:r>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23</a:t>
            </a:fld>
            <a:endParaRPr lang="en-GB"/>
          </a:p>
        </p:txBody>
      </p:sp>
    </p:spTree>
    <p:extLst>
      <p:ext uri="{BB962C8B-B14F-4D97-AF65-F5344CB8AC3E}">
        <p14:creationId xmlns:p14="http://schemas.microsoft.com/office/powerpoint/2010/main" val="1244630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a:t>
            </a:fld>
            <a:endParaRPr lang="en-GB"/>
          </a:p>
        </p:txBody>
      </p:sp>
    </p:spTree>
    <p:extLst>
      <p:ext uri="{BB962C8B-B14F-4D97-AF65-F5344CB8AC3E}">
        <p14:creationId xmlns:p14="http://schemas.microsoft.com/office/powerpoint/2010/main" val="1640349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100" b="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100" b="0" i="1" kern="1200" dirty="0" smtClean="0">
                <a:solidFill>
                  <a:schemeClr val="tx1"/>
                </a:solidFill>
                <a:effectLst/>
                <a:latin typeface="+mn-lt"/>
                <a:ea typeface="+mn-ea"/>
                <a:cs typeface="+mn-cs"/>
              </a:rPr>
              <a:t>Control of documents</a:t>
            </a:r>
            <a:r>
              <a:rPr lang="en-GB" sz="1100" b="0" kern="1200" dirty="0" smtClean="0">
                <a:solidFill>
                  <a:schemeClr val="tx1"/>
                </a:solidFill>
                <a:effectLst/>
                <a:latin typeface="+mn-lt"/>
                <a:ea typeface="+mn-ea"/>
                <a:cs typeface="+mn-cs"/>
              </a:rPr>
              <a:t> is a prerequisite for a management system to function. All individuals involved in preparing, revising, reviewing or approving documents shall be competent to carry out the assessments and have access to appropriate information on which they can base their decisions. It is a good idea to use a mixture of personnel to ensure that managerial, administrative and technical aspects are taken into account. Changes to documents shall be reviewed and recorded systematically for traceability and shall be subject to approval.</a:t>
            </a:r>
            <a:endParaRPr lang="en-US" sz="1100" b="0" kern="1200" dirty="0" smtClean="0">
              <a:solidFill>
                <a:schemeClr val="tx1"/>
              </a:solidFill>
              <a:effectLst/>
              <a:latin typeface="+mn-lt"/>
              <a:ea typeface="+mn-ea"/>
              <a:cs typeface="+mn-cs"/>
            </a:endParaRPr>
          </a:p>
          <a:p>
            <a:endParaRPr lang="en-US" sz="11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24</a:t>
            </a:fld>
            <a:endParaRPr lang="en-GB"/>
          </a:p>
        </p:txBody>
      </p:sp>
    </p:spTree>
    <p:extLst>
      <p:ext uri="{BB962C8B-B14F-4D97-AF65-F5344CB8AC3E}">
        <p14:creationId xmlns:p14="http://schemas.microsoft.com/office/powerpoint/2010/main" val="12446300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Senior management</a:t>
            </a:r>
            <a:r>
              <a:rPr lang="en-GB" sz="1200" kern="1200" baseline="0" dirty="0" smtClean="0">
                <a:solidFill>
                  <a:schemeClr val="tx1"/>
                </a:solidFill>
                <a:effectLst/>
                <a:latin typeface="+mn-lt"/>
                <a:ea typeface="+mn-ea"/>
                <a:cs typeface="+mn-cs"/>
              </a:rPr>
              <a:t> responsibilities:</a:t>
            </a:r>
          </a:p>
          <a:p>
            <a:pPr marL="0" indent="0">
              <a:buNone/>
            </a:pPr>
            <a:r>
              <a:rPr lang="en-GB" sz="1200" kern="1200" dirty="0" smtClean="0">
                <a:solidFill>
                  <a:schemeClr val="tx1"/>
                </a:solidFill>
                <a:effectLst/>
                <a:latin typeface="+mn-lt"/>
                <a:ea typeface="+mn-ea"/>
                <a:cs typeface="+mn-cs"/>
              </a:rPr>
              <a:t>[From </a:t>
            </a:r>
            <a:r>
              <a:rPr lang="en-GB" sz="1200" kern="1200" dirty="0">
                <a:solidFill>
                  <a:schemeClr val="tx1"/>
                </a:solidFill>
                <a:effectLst/>
                <a:latin typeface="+mn-lt"/>
                <a:ea typeface="+mn-ea"/>
                <a:cs typeface="+mn-cs"/>
              </a:rPr>
              <a:t>GSR Part 2 </a:t>
            </a:r>
            <a:r>
              <a:rPr lang="en-GB" sz="1200" kern="1200" dirty="0" smtClean="0">
                <a:solidFill>
                  <a:schemeClr val="tx1"/>
                </a:solidFill>
                <a:effectLst/>
                <a:latin typeface="+mn-lt"/>
                <a:ea typeface="+mn-ea"/>
                <a:cs typeface="+mn-cs"/>
              </a:rPr>
              <a:t>|R9]. </a:t>
            </a:r>
            <a:r>
              <a:rPr lang="en-US" sz="1400" b="1" dirty="0" smtClean="0">
                <a:latin typeface="+mn-lt"/>
              </a:rPr>
              <a:t>Requirement 9: Provision of Resources</a:t>
            </a:r>
          </a:p>
          <a:p>
            <a:r>
              <a:rPr lang="en-US" sz="1200" b="0" i="1" u="none" strike="noStrike" kern="1200" baseline="0" dirty="0" smtClean="0">
                <a:solidFill>
                  <a:schemeClr val="tx1"/>
                </a:solidFill>
                <a:latin typeface="+mn-lt"/>
                <a:ea typeface="+mn-ea"/>
                <a:cs typeface="+mn-cs"/>
              </a:rPr>
              <a:t>Senior management shall determine the competences and resources</a:t>
            </a:r>
          </a:p>
          <a:p>
            <a:r>
              <a:rPr lang="en-US" sz="1200" b="0" i="1" u="none" strike="noStrike" kern="1200" baseline="0" dirty="0" smtClean="0">
                <a:solidFill>
                  <a:schemeClr val="tx1"/>
                </a:solidFill>
                <a:latin typeface="+mn-lt"/>
                <a:ea typeface="+mn-ea"/>
                <a:cs typeface="+mn-cs"/>
              </a:rPr>
              <a:t>necessary to carry out the activities of the organization safely and shall</a:t>
            </a:r>
          </a:p>
          <a:p>
            <a:r>
              <a:rPr lang="en-US" sz="1200" b="0" i="1" u="none" strike="noStrike" kern="1200" baseline="0" dirty="0" smtClean="0">
                <a:solidFill>
                  <a:schemeClr val="tx1"/>
                </a:solidFill>
                <a:latin typeface="+mn-lt"/>
                <a:ea typeface="+mn-ea"/>
                <a:cs typeface="+mn-cs"/>
              </a:rPr>
              <a:t>provide them.</a:t>
            </a:r>
          </a:p>
          <a:p>
            <a:r>
              <a:rPr lang="en-US" sz="1200" b="0" i="0" u="none" strike="noStrike" kern="1200" baseline="0" dirty="0" smtClean="0">
                <a:solidFill>
                  <a:schemeClr val="tx1"/>
                </a:solidFill>
                <a:latin typeface="+mn-lt"/>
                <a:ea typeface="+mn-ea"/>
                <a:cs typeface="+mn-cs"/>
              </a:rPr>
              <a:t>4.21. Senior management shall make arrangements to ensure that the organization has in-house, or maintains access to, the full range of competences and the resources necessary to conduct its activities and to discharge its responsibilities</a:t>
            </a:r>
          </a:p>
          <a:p>
            <a:r>
              <a:rPr lang="en-US" sz="1200" b="0" i="0" u="none" strike="noStrike" kern="1200" baseline="0" dirty="0" smtClean="0">
                <a:solidFill>
                  <a:schemeClr val="tx1"/>
                </a:solidFill>
                <a:latin typeface="+mn-lt"/>
                <a:ea typeface="+mn-ea"/>
                <a:cs typeface="+mn-cs"/>
              </a:rPr>
              <a:t>for ensuring safety at each stage in the lifetime of the facility or activity, and during an emergency response </a:t>
            </a:r>
          </a:p>
          <a:p>
            <a:r>
              <a:rPr lang="en-US" sz="1200" b="0" i="0" u="none" strike="noStrike" kern="1200" baseline="0" dirty="0" smtClean="0">
                <a:solidFill>
                  <a:schemeClr val="tx1"/>
                </a:solidFill>
                <a:latin typeface="+mn-lt"/>
                <a:ea typeface="+mn-ea"/>
                <a:cs typeface="+mn-cs"/>
              </a:rPr>
              <a:t>4.22. Senior management shall determine which competences and resources the organization has to retain or has to develop internally, and which competences and resources may be obtained externally, for ensuring safety.</a:t>
            </a:r>
          </a:p>
          <a:p>
            <a:r>
              <a:rPr lang="en-US" sz="1200" b="0" i="0" u="none" strike="noStrike" kern="1200" baseline="0" dirty="0" smtClean="0">
                <a:solidFill>
                  <a:schemeClr val="tx1"/>
                </a:solidFill>
                <a:latin typeface="+mn-lt"/>
                <a:ea typeface="+mn-ea"/>
                <a:cs typeface="+mn-cs"/>
              </a:rPr>
              <a:t>4.23. Senior management shall ensure that competence requirements for individuals at all levels are specified and shall ensure that training is conducted, or other actions are taken, to achieve and to sustain the required levels of</a:t>
            </a:r>
          </a:p>
          <a:p>
            <a:r>
              <a:rPr lang="en-US" sz="1200" b="0" i="0" u="none" strike="noStrike" kern="1200" baseline="0" dirty="0" smtClean="0">
                <a:solidFill>
                  <a:schemeClr val="tx1"/>
                </a:solidFill>
                <a:latin typeface="+mn-lt"/>
                <a:ea typeface="+mn-ea"/>
                <a:cs typeface="+mn-cs"/>
              </a:rPr>
              <a:t>competence. An evaluation shall be conducted of the effectiveness of the training and of the actions taken.</a:t>
            </a:r>
            <a:endParaRPr lang="en-US" sz="1200" i="1" dirty="0">
              <a:latin typeface="+mn-lt"/>
            </a:endParaRPr>
          </a:p>
        </p:txBody>
      </p:sp>
      <p:sp>
        <p:nvSpPr>
          <p:cNvPr id="4" name="Slide Number Placeholder 3"/>
          <p:cNvSpPr>
            <a:spLocks noGrp="1"/>
          </p:cNvSpPr>
          <p:nvPr>
            <p:ph type="sldNum" sz="quarter" idx="10"/>
          </p:nvPr>
        </p:nvSpPr>
        <p:spPr/>
        <p:txBody>
          <a:bodyPr/>
          <a:lstStyle/>
          <a:p>
            <a:fld id="{5750A1E1-C8D9-4447-9192-37BA973CD27A}" type="slidenum">
              <a:rPr lang="en-GB" smtClean="0"/>
              <a:pPr/>
              <a:t>25</a:t>
            </a:fld>
            <a:endParaRPr lang="en-GB"/>
          </a:p>
        </p:txBody>
      </p:sp>
    </p:spTree>
    <p:extLst>
      <p:ext uri="{BB962C8B-B14F-4D97-AF65-F5344CB8AC3E}">
        <p14:creationId xmlns:p14="http://schemas.microsoft.com/office/powerpoint/2010/main" val="12446300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Senior management</a:t>
            </a:r>
            <a:r>
              <a:rPr lang="en-GB" sz="1200" kern="1200" baseline="0" dirty="0" smtClean="0">
                <a:solidFill>
                  <a:schemeClr val="tx1"/>
                </a:solidFill>
                <a:effectLst/>
                <a:latin typeface="+mn-lt"/>
                <a:ea typeface="+mn-ea"/>
                <a:cs typeface="+mn-cs"/>
              </a:rPr>
              <a:t> responsibilities:</a:t>
            </a:r>
          </a:p>
          <a:p>
            <a:pPr marL="0" indent="0">
              <a:buNone/>
            </a:pPr>
            <a:r>
              <a:rPr lang="en-GB" sz="1200" kern="1200" dirty="0" smtClean="0">
                <a:solidFill>
                  <a:schemeClr val="tx1"/>
                </a:solidFill>
                <a:effectLst/>
                <a:latin typeface="+mn-lt"/>
                <a:ea typeface="+mn-ea"/>
                <a:cs typeface="+mn-cs"/>
              </a:rPr>
              <a:t>[From </a:t>
            </a:r>
            <a:r>
              <a:rPr lang="en-GB" sz="1200" kern="1200" dirty="0">
                <a:solidFill>
                  <a:schemeClr val="tx1"/>
                </a:solidFill>
                <a:effectLst/>
                <a:latin typeface="+mn-lt"/>
                <a:ea typeface="+mn-ea"/>
                <a:cs typeface="+mn-cs"/>
              </a:rPr>
              <a:t>GSR Part 2 </a:t>
            </a:r>
            <a:r>
              <a:rPr lang="en-GB" sz="1200" kern="1200" dirty="0" smtClean="0">
                <a:solidFill>
                  <a:schemeClr val="tx1"/>
                </a:solidFill>
                <a:effectLst/>
                <a:latin typeface="+mn-lt"/>
                <a:ea typeface="+mn-ea"/>
                <a:cs typeface="+mn-cs"/>
              </a:rPr>
              <a:t>|R9]. </a:t>
            </a:r>
            <a:r>
              <a:rPr lang="en-US" sz="1400" b="1" dirty="0" smtClean="0">
                <a:latin typeface="+mn-lt"/>
              </a:rPr>
              <a:t>Requirement 9: Provision of Resources</a:t>
            </a:r>
          </a:p>
          <a:p>
            <a:r>
              <a:rPr lang="en-US" sz="1200" b="0" i="1" u="none" strike="noStrike" kern="1200" baseline="0" dirty="0" smtClean="0">
                <a:solidFill>
                  <a:schemeClr val="tx1"/>
                </a:solidFill>
                <a:latin typeface="+mn-lt"/>
                <a:ea typeface="+mn-ea"/>
                <a:cs typeface="+mn-cs"/>
              </a:rPr>
              <a:t>Senior management shall determine the competences and resources</a:t>
            </a:r>
          </a:p>
          <a:p>
            <a:r>
              <a:rPr lang="en-US" sz="1200" b="0" i="1" u="none" strike="noStrike" kern="1200" baseline="0" dirty="0" smtClean="0">
                <a:solidFill>
                  <a:schemeClr val="tx1"/>
                </a:solidFill>
                <a:latin typeface="+mn-lt"/>
                <a:ea typeface="+mn-ea"/>
                <a:cs typeface="+mn-cs"/>
              </a:rPr>
              <a:t>necessary to carry out the activities of the organization safely and shall</a:t>
            </a:r>
          </a:p>
          <a:p>
            <a:r>
              <a:rPr lang="en-US" sz="1200" b="0" i="1" u="none" strike="noStrike" kern="1200" baseline="0" dirty="0" smtClean="0">
                <a:solidFill>
                  <a:schemeClr val="tx1"/>
                </a:solidFill>
                <a:latin typeface="+mn-lt"/>
                <a:ea typeface="+mn-ea"/>
                <a:cs typeface="+mn-cs"/>
              </a:rPr>
              <a:t>provide them.</a:t>
            </a:r>
          </a:p>
          <a:p>
            <a:r>
              <a:rPr lang="en-US" sz="1200" b="0" i="0" u="none" strike="noStrike" kern="1200" baseline="0" dirty="0" smtClean="0">
                <a:solidFill>
                  <a:schemeClr val="tx1"/>
                </a:solidFill>
                <a:latin typeface="+mn-lt"/>
                <a:ea typeface="+mn-ea"/>
                <a:cs typeface="+mn-cs"/>
              </a:rPr>
              <a:t>4.21. Senior management shall make arrangements to ensure that the organization has in-house, or maintains access to, the full range of competences and the resources necessary to conduct its activities and to discharge its responsibilities</a:t>
            </a:r>
          </a:p>
          <a:p>
            <a:r>
              <a:rPr lang="en-US" sz="1200" b="0" i="0" u="none" strike="noStrike" kern="1200" baseline="0" dirty="0" smtClean="0">
                <a:solidFill>
                  <a:schemeClr val="tx1"/>
                </a:solidFill>
                <a:latin typeface="+mn-lt"/>
                <a:ea typeface="+mn-ea"/>
                <a:cs typeface="+mn-cs"/>
              </a:rPr>
              <a:t>for ensuring safety at each stage in the lifetime of the facility or activity, and during an emergency response </a:t>
            </a:r>
          </a:p>
          <a:p>
            <a:r>
              <a:rPr lang="en-US" sz="1200" b="0" i="0" u="none" strike="noStrike" kern="1200" baseline="0" dirty="0" smtClean="0">
                <a:solidFill>
                  <a:schemeClr val="tx1"/>
                </a:solidFill>
                <a:latin typeface="+mn-lt"/>
                <a:ea typeface="+mn-ea"/>
                <a:cs typeface="+mn-cs"/>
              </a:rPr>
              <a:t>4.22. Senior management shall determine which competences and resources the organization has to retain or has to develop internally, and which competences and resources may be obtained externally, for ensuring safety.</a:t>
            </a:r>
          </a:p>
          <a:p>
            <a:r>
              <a:rPr lang="en-US" sz="1200" b="0" i="0" u="none" strike="noStrike" kern="1200" baseline="0" dirty="0" smtClean="0">
                <a:solidFill>
                  <a:schemeClr val="tx1"/>
                </a:solidFill>
                <a:latin typeface="+mn-lt"/>
                <a:ea typeface="+mn-ea"/>
                <a:cs typeface="+mn-cs"/>
              </a:rPr>
              <a:t>4.23. Senior management shall ensure that competence requirements for individuals at all levels are specified and shall ensure that training is conducted, or other actions are taken, to achieve and to sustain the required levels of</a:t>
            </a:r>
          </a:p>
          <a:p>
            <a:r>
              <a:rPr lang="en-US" sz="1200" b="0" i="0" u="none" strike="noStrike" kern="1200" baseline="0" dirty="0" smtClean="0">
                <a:solidFill>
                  <a:schemeClr val="tx1"/>
                </a:solidFill>
                <a:latin typeface="+mn-lt"/>
                <a:ea typeface="+mn-ea"/>
                <a:cs typeface="+mn-cs"/>
              </a:rPr>
              <a:t>competence. An evaluation shall be conducted of the effectiveness of the training and of the actions taken.</a:t>
            </a:r>
            <a:endParaRPr lang="en-US" sz="1200" i="1" dirty="0">
              <a:latin typeface="+mn-lt"/>
            </a:endParaRPr>
          </a:p>
        </p:txBody>
      </p:sp>
      <p:sp>
        <p:nvSpPr>
          <p:cNvPr id="4" name="Slide Number Placeholder 3"/>
          <p:cNvSpPr>
            <a:spLocks noGrp="1"/>
          </p:cNvSpPr>
          <p:nvPr>
            <p:ph type="sldNum" sz="quarter" idx="10"/>
          </p:nvPr>
        </p:nvSpPr>
        <p:spPr/>
        <p:txBody>
          <a:bodyPr/>
          <a:lstStyle/>
          <a:p>
            <a:fld id="{5750A1E1-C8D9-4447-9192-37BA973CD27A}" type="slidenum">
              <a:rPr lang="en-GB" smtClean="0"/>
              <a:pPr/>
              <a:t>26</a:t>
            </a:fld>
            <a:endParaRPr lang="en-GB"/>
          </a:p>
        </p:txBody>
      </p:sp>
    </p:spTree>
    <p:extLst>
      <p:ext uri="{BB962C8B-B14F-4D97-AF65-F5344CB8AC3E}">
        <p14:creationId xmlns:p14="http://schemas.microsoft.com/office/powerpoint/2010/main" val="12446300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latin typeface="+mn-lt"/>
              </a:rPr>
              <a:t>Integration means incorporation of all the requirements in the processes, also those derived from the expectation of the interested parties for managing the activities and processes </a:t>
            </a:r>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27</a:t>
            </a:fld>
            <a:endParaRPr lang="en-GB"/>
          </a:p>
        </p:txBody>
      </p:sp>
    </p:spTree>
    <p:extLst>
      <p:ext uri="{BB962C8B-B14F-4D97-AF65-F5344CB8AC3E}">
        <p14:creationId xmlns:p14="http://schemas.microsoft.com/office/powerpoint/2010/main" val="15354948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Review questions for 10-15 minutes discussion :</a:t>
            </a:r>
          </a:p>
          <a:p>
            <a:pPr marL="0" lvl="0" indent="0" eaLnBrk="0" fontAlgn="base" hangingPunct="0">
              <a:spcBef>
                <a:spcPct val="20000"/>
              </a:spcBef>
              <a:spcAft>
                <a:spcPct val="0"/>
              </a:spcAft>
              <a:buClrTx/>
              <a:buSzTx/>
              <a:buFontTx/>
              <a:buNone/>
            </a:pPr>
            <a:r>
              <a:rPr lang="en-US" dirty="0" smtClean="0"/>
              <a:t>Q1. </a:t>
            </a:r>
            <a:r>
              <a:rPr lang="en-GB" sz="1200" i="1" dirty="0" smtClean="0"/>
              <a:t>List the relevant IAEA Safety Standards related to leadership, management for safety and  safety culture for the nuclear power program</a:t>
            </a:r>
          </a:p>
          <a:p>
            <a:pPr marL="0" lvl="0" indent="0" eaLnBrk="0" fontAlgn="base" hangingPunct="0">
              <a:spcBef>
                <a:spcPct val="20000"/>
              </a:spcBef>
              <a:spcAft>
                <a:spcPct val="0"/>
              </a:spcAft>
              <a:buClrTx/>
              <a:buSzTx/>
              <a:buFontTx/>
              <a:buNone/>
            </a:pPr>
            <a:endParaRPr lang="en-GB" sz="1200" i="1" dirty="0" smtClean="0"/>
          </a:p>
          <a:p>
            <a:pPr marL="0" lvl="0" indent="0" eaLnBrk="0" fontAlgn="base" hangingPunct="0">
              <a:spcBef>
                <a:spcPct val="20000"/>
              </a:spcBef>
              <a:spcAft>
                <a:spcPct val="0"/>
              </a:spcAft>
              <a:buClrTx/>
              <a:buSzTx/>
              <a:buFontTx/>
              <a:buNone/>
            </a:pPr>
            <a:r>
              <a:rPr lang="en-GB" sz="1200" i="1" dirty="0" smtClean="0"/>
              <a:t>A. SF 1, GS R Part 1, GS R Part</a:t>
            </a:r>
            <a:r>
              <a:rPr lang="en-GB" sz="1200" i="1" baseline="0" dirty="0" smtClean="0"/>
              <a:t> 2, GS G 3.1, GS G 3.5, SSG 16</a:t>
            </a:r>
            <a:endParaRPr lang="en-GB" sz="1200" i="1" dirty="0" smtClean="0"/>
          </a:p>
          <a:p>
            <a:pPr marL="0" lvl="0" indent="0" eaLnBrk="0" fontAlgn="base" hangingPunct="0">
              <a:spcBef>
                <a:spcPct val="20000"/>
              </a:spcBef>
              <a:spcAft>
                <a:spcPct val="0"/>
              </a:spcAft>
              <a:buClrTx/>
              <a:buSzTx/>
              <a:buFontTx/>
              <a:buNone/>
            </a:pPr>
            <a:endParaRPr lang="en-GB" sz="1200" i="1" dirty="0" smtClean="0"/>
          </a:p>
          <a:p>
            <a:pPr marL="0" lvl="0" indent="0" eaLnBrk="0" fontAlgn="base" hangingPunct="0">
              <a:spcBef>
                <a:spcPct val="20000"/>
              </a:spcBef>
              <a:spcAft>
                <a:spcPct val="0"/>
              </a:spcAft>
              <a:buClrTx/>
              <a:buSzTx/>
              <a:buFontTx/>
              <a:buNone/>
            </a:pPr>
            <a:r>
              <a:rPr lang="en-US" dirty="0" smtClean="0"/>
              <a:t>Q2. </a:t>
            </a:r>
            <a:r>
              <a:rPr lang="en-GB" sz="1200" i="1" dirty="0" smtClean="0"/>
              <a:t>What does integration mean for implementing Management System in an organization</a:t>
            </a:r>
          </a:p>
          <a:p>
            <a:pPr marL="0" lvl="0" indent="0" eaLnBrk="0" fontAlgn="base" hangingPunct="0">
              <a:spcBef>
                <a:spcPct val="20000"/>
              </a:spcBef>
              <a:spcAft>
                <a:spcPct val="0"/>
              </a:spcAft>
              <a:buClrTx/>
              <a:buSzTx/>
              <a:buFontTx/>
              <a:buNone/>
            </a:pPr>
            <a:endParaRPr lang="en-GB" sz="1200" i="1" dirty="0" smtClean="0"/>
          </a:p>
          <a:p>
            <a:r>
              <a:rPr lang="en-US" dirty="0" smtClean="0"/>
              <a:t>A.</a:t>
            </a:r>
            <a:r>
              <a:rPr lang="en-GB" sz="1200" dirty="0" smtClean="0">
                <a:latin typeface="+mn-lt"/>
              </a:rPr>
              <a:t> </a:t>
            </a:r>
            <a:r>
              <a:rPr lang="en-US" sz="1200" b="0" i="0" u="none" strike="noStrike" kern="1200" baseline="0" dirty="0" smtClean="0">
                <a:solidFill>
                  <a:schemeClr val="tx1"/>
                </a:solidFill>
                <a:latin typeface="+mn-lt"/>
                <a:ea typeface="+mn-ea"/>
                <a:cs typeface="+mn-cs"/>
              </a:rPr>
              <a:t>Bringing together in a coherent manner all the necessary elements for safely managing the organization and its activities;  </a:t>
            </a:r>
            <a:r>
              <a:rPr lang="en-GB" sz="1200" dirty="0" smtClean="0">
                <a:latin typeface="+mn-lt"/>
              </a:rPr>
              <a:t>Integration means incorporation of all the requirements in the processes, also those derived from the expectation of the interested parties for managing the activities and processes </a:t>
            </a:r>
          </a:p>
          <a:p>
            <a:pPr marL="0" lvl="0" indent="0" eaLnBrk="0" fontAlgn="base" hangingPunct="0">
              <a:spcBef>
                <a:spcPct val="20000"/>
              </a:spcBef>
              <a:spcAft>
                <a:spcPct val="0"/>
              </a:spcAft>
              <a:buClrTx/>
              <a:buSzTx/>
              <a:buFontTx/>
              <a:buNone/>
            </a:pPr>
            <a:endParaRPr lang="en-US" dirty="0" smtClean="0"/>
          </a:p>
          <a:p>
            <a:pPr marL="0" lvl="0" indent="0" eaLnBrk="0" fontAlgn="base" hangingPunct="0">
              <a:spcBef>
                <a:spcPct val="20000"/>
              </a:spcBef>
              <a:spcAft>
                <a:spcPct val="0"/>
              </a:spcAft>
              <a:buClrTx/>
              <a:buSzTx/>
              <a:buFontTx/>
              <a:buNone/>
            </a:pPr>
            <a:r>
              <a:rPr lang="en-US" dirty="0" smtClean="0"/>
              <a:t>Q3. </a:t>
            </a:r>
            <a:r>
              <a:rPr lang="en-GB" sz="1200" i="1" dirty="0" smtClean="0"/>
              <a:t>What are the basic elements necessary to consider when implementing Integrated Management System </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r>
              <a:rPr lang="en-US" dirty="0" smtClean="0"/>
              <a:t>Appropriate resources, competencies, leadership, attitude and behavior towards safety</a:t>
            </a:r>
          </a:p>
          <a:p>
            <a:pPr marL="228600" marR="0" indent="-228600" algn="l" defTabSz="914400" rtl="0" eaLnBrk="1" fontAlgn="auto" latinLnBrk="0" hangingPunct="1">
              <a:lnSpc>
                <a:spcPct val="100000"/>
              </a:lnSpc>
              <a:spcBef>
                <a:spcPts val="0"/>
              </a:spcBef>
              <a:spcAft>
                <a:spcPts val="0"/>
              </a:spcAft>
              <a:buClrTx/>
              <a:buSzTx/>
              <a:buFontTx/>
              <a:buAutoNum type="alphaUcPeriod"/>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Q4. What is a process?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 process is an integrated set of activities that uses resources to transform inputs into outputs</a:t>
            </a:r>
            <a:endParaRPr lang="en-US" dirty="0" smtClean="0"/>
          </a:p>
          <a:p>
            <a:pPr marL="0" indent="0">
              <a:buNone/>
            </a:pPr>
            <a:endParaRPr lang="en-US" dirty="0" smtClean="0"/>
          </a:p>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28</a:t>
            </a:fld>
            <a:endParaRPr lang="en-GB"/>
          </a:p>
        </p:txBody>
      </p:sp>
    </p:spTree>
    <p:extLst>
      <p:ext uri="{BB962C8B-B14F-4D97-AF65-F5344CB8AC3E}">
        <p14:creationId xmlns:p14="http://schemas.microsoft.com/office/powerpoint/2010/main" val="1697016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768350"/>
            <a:ext cx="5543550" cy="3836988"/>
          </a:xfrm>
        </p:spPr>
      </p:sp>
      <p:sp>
        <p:nvSpPr>
          <p:cNvPr id="3" name="Notes Placeholder 2"/>
          <p:cNvSpPr>
            <a:spLocks noGrp="1"/>
          </p:cNvSpPr>
          <p:nvPr>
            <p:ph type="body" idx="1"/>
          </p:nvPr>
        </p:nvSpPr>
        <p:spPr/>
        <p:txBody>
          <a:bodyPr/>
          <a:lstStyle/>
          <a:p>
            <a:r>
              <a:rPr lang="en-GB" dirty="0" smtClean="0"/>
              <a:t>Thank you!</a:t>
            </a:r>
            <a:endParaRPr lang="en-GB"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31</a:t>
            </a:fld>
            <a:endParaRPr lang="en-GB"/>
          </a:p>
        </p:txBody>
      </p:sp>
    </p:spTree>
    <p:extLst>
      <p:ext uri="{BB962C8B-B14F-4D97-AF65-F5344CB8AC3E}">
        <p14:creationId xmlns:p14="http://schemas.microsoft.com/office/powerpoint/2010/main" val="2449169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a:t>
            </a:r>
            <a:r>
              <a:rPr lang="hu-HU" dirty="0" smtClean="0">
                <a:solidFill>
                  <a:schemeClr val="tx1"/>
                </a:solidFill>
              </a:rPr>
              <a:t>Lecturer</a:t>
            </a:r>
            <a:r>
              <a:rPr lang="en-US" dirty="0" smtClean="0">
                <a:solidFill>
                  <a:schemeClr val="tx1"/>
                </a:solidFill>
              </a:rPr>
              <a:t> would introduce him/her self mentioning</a:t>
            </a:r>
            <a:r>
              <a:rPr lang="en-US" baseline="0" dirty="0" smtClean="0">
                <a:solidFill>
                  <a:schemeClr val="tx1"/>
                </a:solidFill>
              </a:rPr>
              <a:t> qualification and relevant experience in the area of nuclear safety</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He/She</a:t>
            </a:r>
            <a:r>
              <a:rPr lang="en-US" dirty="0" smtClean="0">
                <a:solidFill>
                  <a:schemeClr val="tx1"/>
                </a:solidFill>
              </a:rPr>
              <a:t> is encouraged to prepare a short introduction (maximum 5 minutes/lecturer) during the opening part of each week. Topics of this introduction should cover personal experiences, national nuclear program, national legal framework, and information on the regulatory body as time permits.</a:t>
            </a:r>
            <a:endParaRPr lang="hu-HU"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5</a:t>
            </a:fld>
            <a:endParaRPr lang="en-GB"/>
          </a:p>
        </p:txBody>
      </p:sp>
    </p:spTree>
    <p:extLst>
      <p:ext uri="{BB962C8B-B14F-4D97-AF65-F5344CB8AC3E}">
        <p14:creationId xmlns:p14="http://schemas.microsoft.com/office/powerpoint/2010/main" val="164034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Responsibilities</a:t>
            </a:r>
            <a:r>
              <a:rPr lang="en-US" baseline="0" dirty="0"/>
              <a:t> for the effectiveness of the management system should not be delegated.</a:t>
            </a:r>
          </a:p>
          <a:p>
            <a:endParaRPr lang="en-US" baseline="0" dirty="0"/>
          </a:p>
          <a:p>
            <a:r>
              <a:rPr lang="en-US" baseline="0" dirty="0"/>
              <a:t>Safety is paramount and there is a single framework to address all the factors (Safety, security, safeguards, health, environment etc.) together at the same time.</a:t>
            </a:r>
            <a:endParaRPr lang="en-US" dirty="0"/>
          </a:p>
        </p:txBody>
      </p:sp>
      <p:sp>
        <p:nvSpPr>
          <p:cNvPr id="4" name="Slide Number Placeholder 3"/>
          <p:cNvSpPr>
            <a:spLocks noGrp="1"/>
          </p:cNvSpPr>
          <p:nvPr>
            <p:ph type="sldNum" sz="quarter" idx="10"/>
          </p:nvPr>
        </p:nvSpPr>
        <p:spPr/>
        <p:txBody>
          <a:bodyPr/>
          <a:lstStyle/>
          <a:p>
            <a:fld id="{9AF90D0C-739A-44C3-9C5F-7B0A37312F23}" type="slidenum">
              <a:rPr lang="en-GB" smtClean="0"/>
              <a:pPr/>
              <a:t>6</a:t>
            </a:fld>
            <a:endParaRPr lang="en-GB"/>
          </a:p>
        </p:txBody>
      </p:sp>
    </p:spTree>
    <p:extLst>
      <p:ext uri="{BB962C8B-B14F-4D97-AF65-F5344CB8AC3E}">
        <p14:creationId xmlns:p14="http://schemas.microsoft.com/office/powerpoint/2010/main" val="3222981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aim of the set of Safety Standards is to provide requirements and guidance for implementing an effective Management System that:</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Integrates all aspect of managing functions</a:t>
            </a:r>
            <a:r>
              <a:rPr lang="en-GB" sz="1200" kern="1200" baseline="0" dirty="0" smtClean="0">
                <a:solidFill>
                  <a:schemeClr val="tx1"/>
                </a:solidFill>
                <a:effectLst/>
                <a:latin typeface="+mn-lt"/>
                <a:ea typeface="+mn-ea"/>
                <a:cs typeface="+mn-cs"/>
              </a:rPr>
              <a:t> and </a:t>
            </a:r>
            <a:r>
              <a:rPr lang="en-GB" sz="1200" kern="1200" dirty="0" smtClean="0">
                <a:solidFill>
                  <a:schemeClr val="tx1"/>
                </a:solidFill>
                <a:effectLst/>
                <a:latin typeface="+mn-lt"/>
                <a:ea typeface="+mn-ea"/>
                <a:cs typeface="+mn-cs"/>
              </a:rPr>
              <a:t>activities including the safety, health, quality and environmental requirements in a coherent manner.</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This integration aims to ensure that economic, environmental, health, security and quality matters are not considered separately to safety matters, to avoid any potential negative impact on safety. The three main documents in the IAEA Safety Standards that relate to management systems are:</a:t>
            </a:r>
            <a:endParaRPr lang="en-US"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Safety Requirements GSR</a:t>
            </a:r>
            <a:r>
              <a:rPr lang="en-GB" sz="1200" kern="1200" baseline="0" dirty="0" smtClean="0">
                <a:solidFill>
                  <a:schemeClr val="tx1"/>
                </a:solidFill>
                <a:effectLst/>
                <a:latin typeface="+mn-lt"/>
                <a:ea typeface="+mn-ea"/>
                <a:cs typeface="+mn-cs"/>
              </a:rPr>
              <a:t> Part 2</a:t>
            </a:r>
            <a:r>
              <a:rPr lang="en-GB" sz="1200" kern="1200" dirty="0" smtClean="0">
                <a:solidFill>
                  <a:schemeClr val="tx1"/>
                </a:solidFill>
                <a:effectLst/>
                <a:latin typeface="+mn-lt"/>
                <a:ea typeface="+mn-ea"/>
                <a:cs typeface="+mn-cs"/>
              </a:rPr>
              <a:t> which specifies the requirements for Leadership</a:t>
            </a:r>
            <a:r>
              <a:rPr lang="en-GB" sz="1200" kern="1200" baseline="0" dirty="0" smtClean="0">
                <a:solidFill>
                  <a:schemeClr val="tx1"/>
                </a:solidFill>
                <a:effectLst/>
                <a:latin typeface="+mn-lt"/>
                <a:ea typeface="+mn-ea"/>
                <a:cs typeface="+mn-cs"/>
              </a:rPr>
              <a:t> for safety, </a:t>
            </a:r>
            <a:r>
              <a:rPr lang="en-GB" sz="1200" kern="1200" dirty="0" smtClean="0">
                <a:solidFill>
                  <a:schemeClr val="tx1"/>
                </a:solidFill>
                <a:effectLst/>
                <a:latin typeface="+mn-lt"/>
                <a:ea typeface="+mn-ea"/>
                <a:cs typeface="+mn-cs"/>
              </a:rPr>
              <a:t> Management System and safety culture for all nuclear installations and activities, Safety Guide GS-G-3.1 which provides thematic guidance for each of the requirements contained in GSR</a:t>
            </a:r>
            <a:r>
              <a:rPr lang="en-GB" sz="1200" kern="1200" baseline="0" dirty="0" smtClean="0">
                <a:solidFill>
                  <a:schemeClr val="tx1"/>
                </a:solidFill>
                <a:effectLst/>
                <a:latin typeface="+mn-lt"/>
                <a:ea typeface="+mn-ea"/>
                <a:cs typeface="+mn-cs"/>
              </a:rPr>
              <a:t> Part 2</a:t>
            </a:r>
            <a:r>
              <a:rPr lang="en-GB" sz="1200" kern="1200" dirty="0" smtClean="0">
                <a:solidFill>
                  <a:schemeClr val="tx1"/>
                </a:solidFill>
                <a:effectLst/>
                <a:latin typeface="+mn-lt"/>
                <a:ea typeface="+mn-ea"/>
                <a:cs typeface="+mn-cs"/>
              </a:rPr>
              <a:t> and is applicable to all nuclear facilities and activities. Safety Guide GS-G-3.5 which provides specific guidance for Management Systems for nuclear facilities. </a:t>
            </a:r>
            <a:endParaRPr lang="en-US" dirty="0"/>
          </a:p>
        </p:txBody>
      </p:sp>
      <p:sp>
        <p:nvSpPr>
          <p:cNvPr id="4" name="Slide Number Placeholder 3"/>
          <p:cNvSpPr>
            <a:spLocks noGrp="1"/>
          </p:cNvSpPr>
          <p:nvPr>
            <p:ph type="sldNum" sz="quarter" idx="10"/>
          </p:nvPr>
        </p:nvSpPr>
        <p:spPr/>
        <p:txBody>
          <a:bodyPr/>
          <a:lstStyle/>
          <a:p>
            <a:fld id="{5750A1E1-C8D9-4447-9192-37BA973CD27A}" type="slidenum">
              <a:rPr lang="en-GB" smtClean="0"/>
              <a:pPr/>
              <a:t>7</a:t>
            </a:fld>
            <a:endParaRPr lang="en-GB"/>
          </a:p>
        </p:txBody>
      </p:sp>
    </p:spTree>
    <p:extLst>
      <p:ext uri="{BB962C8B-B14F-4D97-AF65-F5344CB8AC3E}">
        <p14:creationId xmlns:p14="http://schemas.microsoft.com/office/powerpoint/2010/main" val="1347202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chemeClr val="tx1"/>
                </a:solidFill>
                <a:latin typeface="Times New Roman" pitchFamily="18" charset="0"/>
              </a:defRPr>
            </a:lvl1pPr>
            <a:lvl2pPr marL="805970" indent="-309989" eaLnBrk="0" hangingPunct="0">
              <a:defRPr sz="2600">
                <a:solidFill>
                  <a:schemeClr val="tx1"/>
                </a:solidFill>
                <a:latin typeface="Times New Roman" pitchFamily="18" charset="0"/>
              </a:defRPr>
            </a:lvl2pPr>
            <a:lvl3pPr marL="1239955" indent="-247991" eaLnBrk="0" hangingPunct="0">
              <a:defRPr sz="2600">
                <a:solidFill>
                  <a:schemeClr val="tx1"/>
                </a:solidFill>
                <a:latin typeface="Times New Roman" pitchFamily="18" charset="0"/>
              </a:defRPr>
            </a:lvl3pPr>
            <a:lvl4pPr marL="1735936" indent="-247991" eaLnBrk="0" hangingPunct="0">
              <a:defRPr sz="2600">
                <a:solidFill>
                  <a:schemeClr val="tx1"/>
                </a:solidFill>
                <a:latin typeface="Times New Roman" pitchFamily="18" charset="0"/>
              </a:defRPr>
            </a:lvl4pPr>
            <a:lvl5pPr marL="2231918" indent="-247991" eaLnBrk="0" hangingPunct="0">
              <a:defRPr sz="2600">
                <a:solidFill>
                  <a:schemeClr val="tx1"/>
                </a:solidFill>
                <a:latin typeface="Times New Roman" pitchFamily="18" charset="0"/>
              </a:defRPr>
            </a:lvl5pPr>
            <a:lvl6pPr marL="2727901" indent="-247991" eaLnBrk="0" fontAlgn="base" hangingPunct="0">
              <a:spcBef>
                <a:spcPct val="0"/>
              </a:spcBef>
              <a:spcAft>
                <a:spcPct val="0"/>
              </a:spcAft>
              <a:defRPr sz="2600">
                <a:solidFill>
                  <a:schemeClr val="tx1"/>
                </a:solidFill>
                <a:latin typeface="Times New Roman" pitchFamily="18" charset="0"/>
              </a:defRPr>
            </a:lvl6pPr>
            <a:lvl7pPr marL="3223883" indent="-247991" eaLnBrk="0" fontAlgn="base" hangingPunct="0">
              <a:spcBef>
                <a:spcPct val="0"/>
              </a:spcBef>
              <a:spcAft>
                <a:spcPct val="0"/>
              </a:spcAft>
              <a:defRPr sz="2600">
                <a:solidFill>
                  <a:schemeClr val="tx1"/>
                </a:solidFill>
                <a:latin typeface="Times New Roman" pitchFamily="18" charset="0"/>
              </a:defRPr>
            </a:lvl7pPr>
            <a:lvl8pPr marL="3719865" indent="-247991" eaLnBrk="0" fontAlgn="base" hangingPunct="0">
              <a:spcBef>
                <a:spcPct val="0"/>
              </a:spcBef>
              <a:spcAft>
                <a:spcPct val="0"/>
              </a:spcAft>
              <a:defRPr sz="2600">
                <a:solidFill>
                  <a:schemeClr val="tx1"/>
                </a:solidFill>
                <a:latin typeface="Times New Roman" pitchFamily="18" charset="0"/>
              </a:defRPr>
            </a:lvl8pPr>
            <a:lvl9pPr marL="4215846" indent="-247991" eaLnBrk="0" fontAlgn="base" hangingPunct="0">
              <a:spcBef>
                <a:spcPct val="0"/>
              </a:spcBef>
              <a:spcAft>
                <a:spcPct val="0"/>
              </a:spcAft>
              <a:defRPr sz="2600">
                <a:solidFill>
                  <a:schemeClr val="tx1"/>
                </a:solidFill>
                <a:latin typeface="Times New Roman" pitchFamily="18" charset="0"/>
              </a:defRPr>
            </a:lvl9pPr>
          </a:lstStyle>
          <a:p>
            <a:pPr eaLnBrk="1" hangingPunct="1">
              <a:defRPr/>
            </a:pPr>
            <a:fld id="{794E7E4C-AC32-417B-B5DD-B059B7ADE9EE}" type="slidenum">
              <a:rPr lang="en-GB" sz="1300"/>
              <a:pPr eaLnBrk="1" hangingPunct="1">
                <a:defRPr/>
              </a:pPr>
              <a:t>8</a:t>
            </a:fld>
            <a:endParaRPr lang="en-GB" sz="1300" dirty="0"/>
          </a:p>
        </p:txBody>
      </p:sp>
      <p:sp>
        <p:nvSpPr>
          <p:cNvPr id="78851" name="Espace réservé de l'image des diapositives 1"/>
          <p:cNvSpPr>
            <a:spLocks noGrp="1" noRot="1" noChangeAspect="1" noTextEdit="1"/>
          </p:cNvSpPr>
          <p:nvPr>
            <p:ph type="sldImg"/>
          </p:nvPr>
        </p:nvSpPr>
        <p:spPr>
          <a:xfrm>
            <a:off x="782638" y="769938"/>
            <a:ext cx="5540375" cy="3836987"/>
          </a:xfrm>
          <a:ln/>
        </p:spPr>
      </p:sp>
      <p:sp>
        <p:nvSpPr>
          <p:cNvPr id="78852" name="Espace réservé des commentaires 2"/>
          <p:cNvSpPr>
            <a:spLocks noGrp="1"/>
          </p:cNvSpPr>
          <p:nvPr>
            <p:ph type="body" idx="1"/>
          </p:nvPr>
        </p:nvSpPr>
        <p:spPr>
          <a:xfrm>
            <a:off x="709600" y="4860132"/>
            <a:ext cx="5680105" cy="46045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841" tIns="51422" rIns="102841" bIns="51422"/>
          <a:lstStyle/>
          <a:p>
            <a:pPr marL="0" marR="0" indent="0" algn="l" defTabSz="914400" rtl="0" eaLnBrk="1" fontAlgn="auto" latinLnBrk="0" hangingPunct="1">
              <a:lnSpc>
                <a:spcPct val="100000"/>
              </a:lnSpc>
              <a:spcBef>
                <a:spcPct val="0"/>
              </a:spcBef>
              <a:spcAft>
                <a:spcPts val="0"/>
              </a:spcAft>
              <a:buClrTx/>
              <a:buSzTx/>
              <a:buFontTx/>
              <a:buNone/>
              <a:tabLst/>
              <a:defRPr/>
            </a:pPr>
            <a:r>
              <a:rPr lang="en-GB" sz="1200" kern="1200" dirty="0" smtClean="0">
                <a:solidFill>
                  <a:schemeClr val="tx1"/>
                </a:solidFill>
                <a:effectLst/>
                <a:latin typeface="+mn-lt"/>
                <a:ea typeface="+mn-ea"/>
                <a:cs typeface="+mn-cs"/>
              </a:rPr>
              <a:t>[From SF-1 |Principle 3] Principle 3 of the IAEA’s Fundamental Safety Principles, on Leadership and Management for Safety, states that “Effective leadership and management for safety must be established and sustained in organizations concerned with, and facilities and activities that give rise to, radiation risks.”</a:t>
            </a:r>
            <a:r>
              <a:rPr lang="en-GB" dirty="0" smtClean="0">
                <a:effectLst/>
              </a:rPr>
              <a:t> </a:t>
            </a:r>
          </a:p>
          <a:p>
            <a:pPr eaLnBrk="1" hangingPunct="1">
              <a:spcBef>
                <a:spcPct val="0"/>
              </a:spcBef>
            </a:pPr>
            <a:endParaRPr lang="fr-FR" dirty="0" smtClean="0"/>
          </a:p>
        </p:txBody>
      </p:sp>
      <p:sp>
        <p:nvSpPr>
          <p:cNvPr id="78853" name="Espace réservé du numéro de diapositive 3"/>
          <p:cNvSpPr txBox="1">
            <a:spLocks noGrp="1"/>
          </p:cNvSpPr>
          <p:nvPr/>
        </p:nvSpPr>
        <p:spPr bwMode="auto">
          <a:xfrm>
            <a:off x="4021609" y="9723540"/>
            <a:ext cx="3076031" cy="50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2841" tIns="51422" rIns="102841" bIns="51422" anchor="b"/>
          <a:lstStyle>
            <a:lvl1pPr defTabSz="947738" eaLnBrk="0" hangingPunct="0">
              <a:defRPr sz="3200">
                <a:solidFill>
                  <a:schemeClr val="tx1"/>
                </a:solidFill>
                <a:latin typeface="Times New Roman" pitchFamily="18" charset="0"/>
                <a:cs typeface="Times New Roman" pitchFamily="18" charset="0"/>
              </a:defRPr>
            </a:lvl1pPr>
            <a:lvl2pPr marL="742950" indent="-285750" defTabSz="947738" eaLnBrk="0" hangingPunct="0">
              <a:defRPr sz="3200">
                <a:solidFill>
                  <a:schemeClr val="tx1"/>
                </a:solidFill>
                <a:latin typeface="Times New Roman" pitchFamily="18" charset="0"/>
                <a:cs typeface="Times New Roman" pitchFamily="18" charset="0"/>
              </a:defRPr>
            </a:lvl2pPr>
            <a:lvl3pPr marL="1143000" indent="-228600" defTabSz="947738" eaLnBrk="0" hangingPunct="0">
              <a:defRPr sz="3200">
                <a:solidFill>
                  <a:schemeClr val="tx1"/>
                </a:solidFill>
                <a:latin typeface="Times New Roman" pitchFamily="18" charset="0"/>
                <a:cs typeface="Times New Roman" pitchFamily="18" charset="0"/>
              </a:defRPr>
            </a:lvl3pPr>
            <a:lvl4pPr marL="1600200" indent="-228600" defTabSz="947738" eaLnBrk="0" hangingPunct="0">
              <a:defRPr sz="3200">
                <a:solidFill>
                  <a:schemeClr val="tx1"/>
                </a:solidFill>
                <a:latin typeface="Times New Roman" pitchFamily="18" charset="0"/>
                <a:cs typeface="Times New Roman" pitchFamily="18" charset="0"/>
              </a:defRPr>
            </a:lvl4pPr>
            <a:lvl5pPr marL="2057400" indent="-228600" defTabSz="947738" eaLnBrk="0" hangingPunct="0">
              <a:defRPr sz="3200">
                <a:solidFill>
                  <a:schemeClr val="tx1"/>
                </a:solidFill>
                <a:latin typeface="Times New Roman" pitchFamily="18" charset="0"/>
                <a:cs typeface="Times New Roman" pitchFamily="18" charset="0"/>
              </a:defRPr>
            </a:lvl5pPr>
            <a:lvl6pPr marL="2514600" indent="-228600" algn="ctr" defTabSz="947738" eaLnBrk="0" fontAlgn="base" hangingPunct="0">
              <a:spcBef>
                <a:spcPct val="0"/>
              </a:spcBef>
              <a:spcAft>
                <a:spcPct val="0"/>
              </a:spcAft>
              <a:defRPr sz="3200">
                <a:solidFill>
                  <a:schemeClr val="tx1"/>
                </a:solidFill>
                <a:latin typeface="Times New Roman" pitchFamily="18" charset="0"/>
                <a:cs typeface="Times New Roman" pitchFamily="18" charset="0"/>
              </a:defRPr>
            </a:lvl6pPr>
            <a:lvl7pPr marL="2971800" indent="-228600" algn="ctr" defTabSz="947738" eaLnBrk="0" fontAlgn="base" hangingPunct="0">
              <a:spcBef>
                <a:spcPct val="0"/>
              </a:spcBef>
              <a:spcAft>
                <a:spcPct val="0"/>
              </a:spcAft>
              <a:defRPr sz="3200">
                <a:solidFill>
                  <a:schemeClr val="tx1"/>
                </a:solidFill>
                <a:latin typeface="Times New Roman" pitchFamily="18" charset="0"/>
                <a:cs typeface="Times New Roman" pitchFamily="18" charset="0"/>
              </a:defRPr>
            </a:lvl7pPr>
            <a:lvl8pPr marL="3429000" indent="-228600" algn="ctr" defTabSz="947738" eaLnBrk="0" fontAlgn="base" hangingPunct="0">
              <a:spcBef>
                <a:spcPct val="0"/>
              </a:spcBef>
              <a:spcAft>
                <a:spcPct val="0"/>
              </a:spcAft>
              <a:defRPr sz="3200">
                <a:solidFill>
                  <a:schemeClr val="tx1"/>
                </a:solidFill>
                <a:latin typeface="Times New Roman" pitchFamily="18" charset="0"/>
                <a:cs typeface="Times New Roman" pitchFamily="18" charset="0"/>
              </a:defRPr>
            </a:lvl8pPr>
            <a:lvl9pPr marL="3886200" indent="-228600" algn="ctr" defTabSz="947738" eaLnBrk="0" fontAlgn="base" hangingPunct="0">
              <a:spcBef>
                <a:spcPct val="0"/>
              </a:spcBef>
              <a:spcAft>
                <a:spcPct val="0"/>
              </a:spcAft>
              <a:defRPr sz="3200">
                <a:solidFill>
                  <a:schemeClr val="tx1"/>
                </a:solidFill>
                <a:latin typeface="Times New Roman" pitchFamily="18" charset="0"/>
                <a:cs typeface="Times New Roman" pitchFamily="18" charset="0"/>
              </a:defRPr>
            </a:lvl9pPr>
          </a:lstStyle>
          <a:p>
            <a:pPr algn="r" eaLnBrk="1" hangingPunct="1"/>
            <a:fld id="{43EB8C0B-1C69-4D74-A37A-956DB1D8CD90}" type="slidenum">
              <a:rPr lang="fr-FR" sz="1400">
                <a:latin typeface="Arial" charset="0"/>
                <a:cs typeface="Arial" charset="0"/>
              </a:rPr>
              <a:pPr algn="r" eaLnBrk="1" hangingPunct="1"/>
              <a:t>8</a:t>
            </a:fld>
            <a:endParaRPr lang="fr-FR" sz="1400" dirty="0">
              <a:latin typeface="Arial" charset="0"/>
              <a:cs typeface="Arial" charset="0"/>
            </a:endParaRPr>
          </a:p>
        </p:txBody>
      </p:sp>
    </p:spTree>
    <p:extLst>
      <p:ext uri="{BB962C8B-B14F-4D97-AF65-F5344CB8AC3E}">
        <p14:creationId xmlns:p14="http://schemas.microsoft.com/office/powerpoint/2010/main" val="3328541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[From SF-1 |Principle 3] Principle 3 of the IAEA’s Fundamental Safety Principles, on Leadership and Management for Safety, states that “Effective leadership and management for safety must be established and sustained in organizations concerned with, and facilities and activities that give rise to, radiation risks.”</a:t>
            </a:r>
            <a:r>
              <a:rPr lang="en-GB"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effectLst/>
            </a:endParaRPr>
          </a:p>
          <a:p>
            <a:r>
              <a:rPr lang="en-US" sz="1200" b="0" i="0" u="none" strike="noStrike" kern="1200" baseline="0" dirty="0" smtClean="0">
                <a:solidFill>
                  <a:schemeClr val="tx1"/>
                </a:solidFill>
                <a:latin typeface="+mn-lt"/>
                <a:ea typeface="+mn-ea"/>
                <a:cs typeface="+mn-cs"/>
              </a:rPr>
              <a:t>3.12  ……..Safety has to be achieved and maintained by means of an effective management system which integrates all elements of management so that requirements for safety are established and applied coherently with other requirements, including those for human performance, quality and security, and so that safety is not compromised by other requirements or demands. The management system also has to ensure the promotion of a safety culture, the regular assessment of safety performance and the application of lessons learned from experience.</a:t>
            </a:r>
          </a:p>
          <a:p>
            <a:r>
              <a:rPr lang="en-US" dirty="0" smtClean="0">
                <a:effectLst/>
              </a:rPr>
              <a:t>3.14. An important factor in a management system is the recognition of the entire range of interactions of individuals at all levels with technology and with organizations……</a:t>
            </a:r>
            <a:endParaRPr lang="en-GB"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This principle</a:t>
            </a:r>
            <a:r>
              <a:rPr lang="en-GB" sz="1200" b="0" baseline="0" dirty="0" smtClean="0"/>
              <a:t> also applies to regulatory body     </a:t>
            </a:r>
            <a:r>
              <a:rPr lang="en-GB" sz="1200" b="0" dirty="0" smtClean="0"/>
              <a:t>Also refer to GSR Part 2, Req. 2</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dirty="0" smtClean="0"/>
          </a:p>
          <a:p>
            <a:endParaRPr lang="en-GB" sz="1200" b="0" dirty="0" smtClean="0"/>
          </a:p>
          <a:p>
            <a:endParaRPr lang="en-GB" sz="1200" b="0" dirty="0" smtClean="0"/>
          </a:p>
        </p:txBody>
      </p:sp>
      <p:sp>
        <p:nvSpPr>
          <p:cNvPr id="4" name="Slide Number Placeholder 3"/>
          <p:cNvSpPr>
            <a:spLocks noGrp="1"/>
          </p:cNvSpPr>
          <p:nvPr>
            <p:ph type="sldNum" sz="quarter" idx="10"/>
          </p:nvPr>
        </p:nvSpPr>
        <p:spPr/>
        <p:txBody>
          <a:bodyPr/>
          <a:lstStyle/>
          <a:p>
            <a:fld id="{5750A1E1-C8D9-4447-9192-37BA973CD27A}" type="slidenum">
              <a:rPr lang="en-GB" smtClean="0"/>
              <a:pPr/>
              <a:t>9</a:t>
            </a:fld>
            <a:endParaRPr lang="en-GB"/>
          </a:p>
        </p:txBody>
      </p:sp>
    </p:spTree>
    <p:extLst>
      <p:ext uri="{BB962C8B-B14F-4D97-AF65-F5344CB8AC3E}">
        <p14:creationId xmlns:p14="http://schemas.microsoft.com/office/powerpoint/2010/main" val="1332177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[From SF-1 |Principle 3] Principle 3 of the IAEA’s Fundamental Safety Principles, on Leadership and Management for Safety, states that “Effective leadership and management for safety must be established and sustained in organizations concerned with, and facilities and activities that give rise to, radiation risks.”</a:t>
            </a:r>
            <a:r>
              <a:rPr lang="en-GB" dirty="0" smtClean="0">
                <a:effectLst/>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effectLst/>
            </a:endParaRPr>
          </a:p>
          <a:p>
            <a:r>
              <a:rPr lang="en-US" sz="1200" b="0" i="0" u="none" strike="noStrike" kern="1200" baseline="0" dirty="0" smtClean="0">
                <a:solidFill>
                  <a:schemeClr val="tx1"/>
                </a:solidFill>
                <a:latin typeface="+mn-lt"/>
                <a:ea typeface="+mn-ea"/>
                <a:cs typeface="+mn-cs"/>
              </a:rPr>
              <a:t>3.12  ……..Safety has to be achieved and maintained by means of an effective management system which integrates all elements of management so that requirements for safety are established and applied coherently with other requirements, including those for human performance, quality and security, and so that safety is not compromised by other requirements or demands. The management system also has to ensure the promotion of a safety culture, the regular assessment of safety performance and the application of lessons learned from experience.</a:t>
            </a:r>
          </a:p>
          <a:p>
            <a:r>
              <a:rPr lang="en-US" dirty="0" smtClean="0">
                <a:effectLst/>
              </a:rPr>
              <a:t>3.14. An important factor in a management system is the recognition of the entire range of interactions of individuals at all levels with technology and with organizations……</a:t>
            </a:r>
            <a:endParaRPr lang="en-GB"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This principle</a:t>
            </a:r>
            <a:r>
              <a:rPr lang="en-GB" sz="1200" b="0" baseline="0" dirty="0" smtClean="0"/>
              <a:t> also applies to regulatory body     </a:t>
            </a:r>
            <a:r>
              <a:rPr lang="en-GB" sz="1200" b="0" dirty="0" smtClean="0"/>
              <a:t>Also refer to GSR Part 2, Req. 2</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dirty="0" smtClean="0"/>
          </a:p>
          <a:p>
            <a:endParaRPr lang="en-GB" sz="1200" b="0" dirty="0" smtClean="0"/>
          </a:p>
          <a:p>
            <a:endParaRPr lang="en-GB" sz="1200" b="0" dirty="0" smtClean="0"/>
          </a:p>
        </p:txBody>
      </p:sp>
      <p:sp>
        <p:nvSpPr>
          <p:cNvPr id="4" name="Slide Number Placeholder 3"/>
          <p:cNvSpPr>
            <a:spLocks noGrp="1"/>
          </p:cNvSpPr>
          <p:nvPr>
            <p:ph type="sldNum" sz="quarter" idx="10"/>
          </p:nvPr>
        </p:nvSpPr>
        <p:spPr/>
        <p:txBody>
          <a:bodyPr/>
          <a:lstStyle/>
          <a:p>
            <a:fld id="{5750A1E1-C8D9-4447-9192-37BA973CD27A}" type="slidenum">
              <a:rPr lang="en-GB" smtClean="0"/>
              <a:pPr/>
              <a:t>10</a:t>
            </a:fld>
            <a:endParaRPr lang="en-GB"/>
          </a:p>
        </p:txBody>
      </p:sp>
    </p:spTree>
    <p:extLst>
      <p:ext uri="{BB962C8B-B14F-4D97-AF65-F5344CB8AC3E}">
        <p14:creationId xmlns:p14="http://schemas.microsoft.com/office/powerpoint/2010/main" val="1332177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3687" eaLnBrk="0" hangingPunct="0">
              <a:defRPr sz="3500">
                <a:solidFill>
                  <a:schemeClr val="tx1"/>
                </a:solidFill>
                <a:latin typeface="Times New Roman" pitchFamily="18" charset="0"/>
                <a:cs typeface="Times New Roman" pitchFamily="18" charset="0"/>
              </a:defRPr>
            </a:lvl1pPr>
            <a:lvl2pPr marL="805970" indent="-309989" defTabSz="993687" eaLnBrk="0" hangingPunct="0">
              <a:defRPr sz="3500">
                <a:solidFill>
                  <a:schemeClr val="tx1"/>
                </a:solidFill>
                <a:latin typeface="Times New Roman" pitchFamily="18" charset="0"/>
                <a:cs typeface="Times New Roman" pitchFamily="18" charset="0"/>
              </a:defRPr>
            </a:lvl2pPr>
            <a:lvl3pPr marL="1239955" indent="-247991" defTabSz="993687" eaLnBrk="0" hangingPunct="0">
              <a:defRPr sz="3500">
                <a:solidFill>
                  <a:schemeClr val="tx1"/>
                </a:solidFill>
                <a:latin typeface="Times New Roman" pitchFamily="18" charset="0"/>
                <a:cs typeface="Times New Roman" pitchFamily="18" charset="0"/>
              </a:defRPr>
            </a:lvl3pPr>
            <a:lvl4pPr marL="1735936" indent="-247991" defTabSz="993687" eaLnBrk="0" hangingPunct="0">
              <a:defRPr sz="3500">
                <a:solidFill>
                  <a:schemeClr val="tx1"/>
                </a:solidFill>
                <a:latin typeface="Times New Roman" pitchFamily="18" charset="0"/>
                <a:cs typeface="Times New Roman" pitchFamily="18" charset="0"/>
              </a:defRPr>
            </a:lvl4pPr>
            <a:lvl5pPr marL="2231918" indent="-247991" defTabSz="993687" eaLnBrk="0" hangingPunct="0">
              <a:defRPr sz="3500">
                <a:solidFill>
                  <a:schemeClr val="tx1"/>
                </a:solidFill>
                <a:latin typeface="Times New Roman" pitchFamily="18" charset="0"/>
                <a:cs typeface="Times New Roman" pitchFamily="18" charset="0"/>
              </a:defRPr>
            </a:lvl5pPr>
            <a:lvl6pPr marL="2727901" indent="-247991" algn="ctr" defTabSz="993687" eaLnBrk="0" fontAlgn="base" hangingPunct="0">
              <a:spcBef>
                <a:spcPct val="0"/>
              </a:spcBef>
              <a:spcAft>
                <a:spcPct val="0"/>
              </a:spcAft>
              <a:defRPr sz="3500">
                <a:solidFill>
                  <a:schemeClr val="tx1"/>
                </a:solidFill>
                <a:latin typeface="Times New Roman" pitchFamily="18" charset="0"/>
                <a:cs typeface="Times New Roman" pitchFamily="18" charset="0"/>
              </a:defRPr>
            </a:lvl6pPr>
            <a:lvl7pPr marL="3223883" indent="-247991" algn="ctr" defTabSz="993687" eaLnBrk="0" fontAlgn="base" hangingPunct="0">
              <a:spcBef>
                <a:spcPct val="0"/>
              </a:spcBef>
              <a:spcAft>
                <a:spcPct val="0"/>
              </a:spcAft>
              <a:defRPr sz="3500">
                <a:solidFill>
                  <a:schemeClr val="tx1"/>
                </a:solidFill>
                <a:latin typeface="Times New Roman" pitchFamily="18" charset="0"/>
                <a:cs typeface="Times New Roman" pitchFamily="18" charset="0"/>
              </a:defRPr>
            </a:lvl7pPr>
            <a:lvl8pPr marL="3719865" indent="-247991" algn="ctr" defTabSz="993687" eaLnBrk="0" fontAlgn="base" hangingPunct="0">
              <a:spcBef>
                <a:spcPct val="0"/>
              </a:spcBef>
              <a:spcAft>
                <a:spcPct val="0"/>
              </a:spcAft>
              <a:defRPr sz="3500">
                <a:solidFill>
                  <a:schemeClr val="tx1"/>
                </a:solidFill>
                <a:latin typeface="Times New Roman" pitchFamily="18" charset="0"/>
                <a:cs typeface="Times New Roman" pitchFamily="18" charset="0"/>
              </a:defRPr>
            </a:lvl8pPr>
            <a:lvl9pPr marL="4215846" indent="-247991" algn="ctr" defTabSz="993687" eaLnBrk="0" fontAlgn="base" hangingPunct="0">
              <a:spcBef>
                <a:spcPct val="0"/>
              </a:spcBef>
              <a:spcAft>
                <a:spcPct val="0"/>
              </a:spcAft>
              <a:defRPr sz="3500">
                <a:solidFill>
                  <a:schemeClr val="tx1"/>
                </a:solidFill>
                <a:latin typeface="Times New Roman" pitchFamily="18" charset="0"/>
                <a:cs typeface="Times New Roman" pitchFamily="18" charset="0"/>
              </a:defRPr>
            </a:lvl9pPr>
          </a:lstStyle>
          <a:p>
            <a:pPr eaLnBrk="1" hangingPunct="1"/>
            <a:fld id="{DA7C0871-7B97-47E9-A39F-949562F876EE}" type="slidenum">
              <a:rPr lang="en-GB" sz="1300"/>
              <a:pPr eaLnBrk="1" hangingPunct="1"/>
              <a:t>11</a:t>
            </a:fld>
            <a:endParaRPr lang="en-GB" sz="1300" dirty="0"/>
          </a:p>
        </p:txBody>
      </p:sp>
      <p:sp>
        <p:nvSpPr>
          <p:cNvPr id="80899" name="Rectangle 2"/>
          <p:cNvSpPr>
            <a:spLocks noGrp="1" noRot="1" noChangeAspect="1" noChangeArrowheads="1" noTextEdit="1"/>
          </p:cNvSpPr>
          <p:nvPr>
            <p:ph type="sldImg"/>
          </p:nvPr>
        </p:nvSpPr>
        <p:spPr>
          <a:xfrm>
            <a:off x="784225" y="768350"/>
            <a:ext cx="5537200" cy="3835400"/>
          </a:xfrm>
          <a:ln/>
        </p:spPr>
      </p:sp>
      <p:sp>
        <p:nvSpPr>
          <p:cNvPr id="80900" name="Rectangle 3"/>
          <p:cNvSpPr>
            <a:spLocks noGrp="1" noChangeArrowheads="1"/>
          </p:cNvSpPr>
          <p:nvPr>
            <p:ph type="body" idx="1"/>
          </p:nvPr>
        </p:nvSpPr>
        <p:spPr>
          <a:xfrm>
            <a:off x="942255" y="4856857"/>
            <a:ext cx="5214795" cy="460950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100" kern="1200" dirty="0" smtClean="0">
                <a:solidFill>
                  <a:schemeClr val="tx1"/>
                </a:solidFill>
                <a:effectLst/>
                <a:latin typeface="+mn-lt"/>
                <a:ea typeface="+mn-ea"/>
                <a:cs typeface="+mn-cs"/>
              </a:rPr>
              <a:t>From SF-1 |Principle 3] Principle 3 of the IAEA’s Fundamental Safety Principles, on Leadership and Management for Safety, states that “Effective leadership and management for safety must be established and sustained in organizations concerned with, and facilities and activities that give rise to, radiation risks.”</a:t>
            </a:r>
            <a:r>
              <a:rPr lang="en-GB" sz="1100" dirty="0" smtClean="0">
                <a:effectLst/>
              </a:rPr>
              <a:t> </a:t>
            </a:r>
          </a:p>
          <a:p>
            <a:endParaRPr lang="en-GB" sz="1100"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dirty="0" smtClean="0">
                <a:solidFill>
                  <a:schemeClr val="tx1"/>
                </a:solidFill>
                <a:effectLst/>
                <a:latin typeface="+mn-lt"/>
                <a:ea typeface="+mn-ea"/>
                <a:cs typeface="+mn-cs"/>
              </a:rPr>
              <a:t>[From GSR Part 2 |Para 4 and GSR Part 2 R3]. Senior managers are responsible for establishing, applying, sustaining and continuously improving a management system, so that all work(or activity) at a facility is carried out safely.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dirty="0" smtClean="0">
              <a:solidFill>
                <a:schemeClr val="tx1"/>
              </a:solidFill>
              <a:effectLst/>
              <a:latin typeface="+mn-lt"/>
              <a:ea typeface="+mn-ea"/>
              <a:cs typeface="+mn-cs"/>
            </a:endParaRPr>
          </a:p>
          <a:p>
            <a:pPr eaLnBrk="1" hangingPunct="1"/>
            <a:r>
              <a:rPr lang="en-GB" altLang="ja-JP" sz="1100" dirty="0" smtClean="0">
                <a:ea typeface="MS PGothic" pitchFamily="34" charset="-128"/>
              </a:rPr>
              <a:t>Governmental, Legal and Regulatory Framework for Safety – GSR Part 1 also talks about the Management System. Among r</a:t>
            </a:r>
            <a:r>
              <a:rPr lang="en-GB" sz="1100" dirty="0" smtClean="0"/>
              <a:t>esponsibilities and functions of the Government, the global safety regime and r</a:t>
            </a:r>
            <a:r>
              <a:rPr lang="en-GB" sz="1100" dirty="0" smtClean="0">
                <a:solidFill>
                  <a:srgbClr val="A50021"/>
                </a:solidFill>
              </a:rPr>
              <a:t>esponsibilities and functions of the regulatory body; it talks about the Management System.</a:t>
            </a:r>
          </a:p>
          <a:p>
            <a:pPr>
              <a:spcBef>
                <a:spcPts val="1300"/>
              </a:spcBef>
              <a:spcAft>
                <a:spcPts val="650"/>
              </a:spcAft>
              <a:defRPr/>
            </a:pPr>
            <a:r>
              <a:rPr lang="en-US" sz="1100" dirty="0" smtClean="0"/>
              <a:t>Specifically, Requirement 19 – The Management System of the Regulatory Body: </a:t>
            </a:r>
            <a:r>
              <a:rPr lang="en-GB" altLang="ja-JP" sz="1100" i="1" dirty="0" smtClean="0">
                <a:ea typeface="ＭＳ Ｐゴシック" pitchFamily="34" charset="-128"/>
              </a:rPr>
              <a:t>The regulatory body shall </a:t>
            </a:r>
            <a:r>
              <a:rPr lang="en-GB" altLang="ja-JP" sz="1100" i="1" dirty="0" smtClean="0">
                <a:solidFill>
                  <a:srgbClr val="A50021"/>
                </a:solidFill>
                <a:ea typeface="ＭＳ Ｐゴシック" pitchFamily="34" charset="-128"/>
              </a:rPr>
              <a:t>establish, implement, assess and improve </a:t>
            </a:r>
            <a:r>
              <a:rPr lang="en-GB" altLang="ja-JP" sz="1100" i="1" dirty="0" smtClean="0">
                <a:ea typeface="ＭＳ Ｐゴシック" pitchFamily="34" charset="-128"/>
              </a:rPr>
              <a:t>a management system that is </a:t>
            </a:r>
            <a:r>
              <a:rPr lang="en-GB" altLang="ja-JP" sz="1100" i="1" dirty="0" smtClean="0">
                <a:solidFill>
                  <a:srgbClr val="A50021"/>
                </a:solidFill>
                <a:ea typeface="ＭＳ Ｐゴシック" pitchFamily="34" charset="-128"/>
              </a:rPr>
              <a:t>aligned with its safety goals and contributes to their achievement.</a:t>
            </a:r>
          </a:p>
          <a:p>
            <a:pPr eaLnBrk="1" hangingPunct="1"/>
            <a:endParaRPr lang="en-US" sz="1100" dirty="0" smtClean="0"/>
          </a:p>
          <a:p>
            <a:pPr eaLnBrk="1" hangingPunct="1"/>
            <a:endParaRPr lang="en-US" sz="1100" dirty="0" smtClean="0"/>
          </a:p>
        </p:txBody>
      </p:sp>
    </p:spTree>
    <p:extLst>
      <p:ext uri="{BB962C8B-B14F-4D97-AF65-F5344CB8AC3E}">
        <p14:creationId xmlns:p14="http://schemas.microsoft.com/office/powerpoint/2010/main" val="19648292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350488" y="1772816"/>
            <a:ext cx="9283032" cy="108012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0488" y="3573016"/>
            <a:ext cx="9283032" cy="1608584"/>
          </a:xfrm>
        </p:spPr>
        <p:txBody>
          <a:bodyPr>
            <a:normAutofit/>
          </a:bodyPr>
          <a:lstStyle>
            <a:lvl1pPr marL="0" indent="0" algn="l">
              <a:buNone/>
              <a:defRPr sz="2800" b="1">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0000" y="180000"/>
            <a:ext cx="2717862"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36576" y="73943"/>
            <a:ext cx="20002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chemeClr val="bg1"/>
                </a:solidFill>
                <a:latin typeface="Calibri" panose="020F0502020204030204" pitchFamily="34" charset="0"/>
                <a:ea typeface="+mn-ea"/>
                <a:cs typeface="+mn-cs"/>
              </a:rPr>
              <a:t>Basic Professional Training Course on</a:t>
            </a:r>
            <a:r>
              <a:rPr lang="en-US" sz="1600" b="1" kern="1200" dirty="0" smtClean="0">
                <a:solidFill>
                  <a:schemeClr val="bg1"/>
                </a:solidFill>
                <a:latin typeface="Calibri" panose="020F0502020204030204" pitchFamily="34" charset="0"/>
                <a:ea typeface="+mn-ea"/>
                <a:cs typeface="+mn-cs"/>
              </a:rPr>
              <a:t> Nuclear Safety</a:t>
            </a:r>
            <a:endParaRPr lang="hu-HU" sz="1600" b="1"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Ghana </a:t>
            </a:r>
            <a:r>
              <a:rPr lang="en-US" sz="1400" b="0" kern="1200" dirty="0" smtClean="0">
                <a:solidFill>
                  <a:schemeClr val="bg1"/>
                </a:solidFill>
                <a:latin typeface="Calibri" panose="020F0502020204030204" pitchFamily="34" charset="0"/>
                <a:ea typeface="+mn-ea"/>
                <a:cs typeface="+mn-cs"/>
              </a:rPr>
              <a:t>Nuclear Regulatory Authority</a:t>
            </a:r>
            <a:endParaRPr lang="hu-HU" sz="1400" b="0" kern="1200" dirty="0" smtClean="0">
              <a:solidFill>
                <a:schemeClr val="bg1"/>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chemeClr val="bg1"/>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chemeClr val="bg1"/>
                </a:solidFill>
                <a:latin typeface="Calibri" panose="020F0502020204030204" pitchFamily="34" charset="0"/>
                <a:ea typeface="+mn-ea"/>
                <a:cs typeface="+mn-cs"/>
              </a:rPr>
              <a:t>07</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18 May </a:t>
            </a:r>
            <a:r>
              <a:rPr lang="en-GB" sz="1400" b="0" kern="1200" dirty="0" smtClean="0">
                <a:solidFill>
                  <a:schemeClr val="bg1"/>
                </a:solidFill>
                <a:latin typeface="Calibri" panose="020F0502020204030204" pitchFamily="34" charset="0"/>
                <a:ea typeface="+mn-ea"/>
                <a:cs typeface="+mn-cs"/>
              </a:rPr>
              <a:t> – </a:t>
            </a:r>
            <a:r>
              <a:rPr lang="hu-HU" sz="1400" b="0" kern="1200" dirty="0" smtClean="0">
                <a:solidFill>
                  <a:schemeClr val="bg1"/>
                </a:solidFill>
                <a:latin typeface="Calibri" panose="020F0502020204030204" pitchFamily="34" charset="0"/>
                <a:ea typeface="+mn-ea"/>
                <a:cs typeface="+mn-cs"/>
              </a:rPr>
              <a:t>1</a:t>
            </a:r>
            <a:r>
              <a:rPr lang="en-US" sz="1400" b="0" kern="1200" dirty="0" smtClean="0">
                <a:solidFill>
                  <a:schemeClr val="bg1"/>
                </a:solidFill>
                <a:latin typeface="Calibri" panose="020F0502020204030204" pitchFamily="34" charset="0"/>
                <a:ea typeface="+mn-ea"/>
                <a:cs typeface="+mn-cs"/>
              </a:rPr>
              <a:t>8</a:t>
            </a:r>
            <a:r>
              <a:rPr lang="hu-HU" sz="1400" b="0" kern="1200" dirty="0" smtClean="0">
                <a:solidFill>
                  <a:schemeClr val="bg1"/>
                </a:solidFill>
                <a:latin typeface="Calibri" panose="020F0502020204030204" pitchFamily="34" charset="0"/>
                <a:ea typeface="+mn-ea"/>
                <a:cs typeface="+mn-cs"/>
              </a:rPr>
              <a:t>-</a:t>
            </a:r>
            <a:r>
              <a:rPr lang="en-US" sz="1400" b="0" kern="1200" dirty="0" smtClean="0">
                <a:solidFill>
                  <a:schemeClr val="bg1"/>
                </a:solidFill>
                <a:latin typeface="Calibri" panose="020F0502020204030204" pitchFamily="34" charset="0"/>
                <a:ea typeface="+mn-ea"/>
                <a:cs typeface="+mn-cs"/>
              </a:rPr>
              <a:t>29</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June</a:t>
            </a:r>
            <a:r>
              <a:rPr lang="hu-HU" sz="1400" b="0" kern="1200" dirty="0" smtClean="0">
                <a:solidFill>
                  <a:schemeClr val="bg1"/>
                </a:solidFill>
                <a:latin typeface="Calibri" panose="020F0502020204030204" pitchFamily="34" charset="0"/>
                <a:ea typeface="+mn-ea"/>
                <a:cs typeface="+mn-cs"/>
              </a:rPr>
              <a:t> </a:t>
            </a:r>
            <a:r>
              <a:rPr lang="en-US" sz="1400" b="0" kern="1200" dirty="0" smtClean="0">
                <a:solidFill>
                  <a:schemeClr val="bg1"/>
                </a:solidFill>
                <a:latin typeface="Calibri" panose="020F0502020204030204" pitchFamily="34" charset="0"/>
                <a:ea typeface="+mn-ea"/>
                <a:cs typeface="+mn-cs"/>
              </a:rPr>
              <a:t>201</a:t>
            </a:r>
            <a:r>
              <a:rPr lang="hu-HU" sz="1400" b="0" kern="1200" dirty="0" smtClean="0">
                <a:solidFill>
                  <a:schemeClr val="bg1"/>
                </a:solidFill>
                <a:latin typeface="Calibri" panose="020F0502020204030204" pitchFamily="34" charset="0"/>
                <a:ea typeface="+mn-ea"/>
                <a:cs typeface="+mn-cs"/>
              </a:rPr>
              <a:t>8</a:t>
            </a:r>
          </a:p>
        </p:txBody>
      </p:sp>
    </p:spTree>
    <p:extLst>
      <p:ext uri="{BB962C8B-B14F-4D97-AF65-F5344CB8AC3E}">
        <p14:creationId xmlns:p14="http://schemas.microsoft.com/office/powerpoint/2010/main" val="31789343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4pPr>
              <a:defRPr sz="2400"/>
            </a:lvl4pPr>
            <a:lvl5pPr>
              <a:defRPr sz="2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3" name="Date Placeholder 12"/>
          <p:cNvSpPr>
            <a:spLocks noGrp="1"/>
          </p:cNvSpPr>
          <p:nvPr>
            <p:ph type="dt" sz="half" idx="10"/>
          </p:nvPr>
        </p:nvSpPr>
        <p:spPr/>
        <p:txBody>
          <a:bodyPr/>
          <a:lstStyle/>
          <a:p>
            <a:pPr algn="ctr"/>
            <a:r>
              <a:rPr lang="en-US" dirty="0" smtClean="0"/>
              <a:t>07 - 18 May - 18-29 June  2018</a:t>
            </a:r>
            <a:endParaRPr lang="en-US" dirty="0"/>
          </a:p>
        </p:txBody>
      </p:sp>
      <p:sp>
        <p:nvSpPr>
          <p:cNvPr id="14"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
        <p:nvSpPr>
          <p:cNvPr id="15" name="Slide Number Placeholder 14"/>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198920275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a:ln>
            <a:noFill/>
          </a:ln>
        </p:spPr>
      </p:pic>
      <p:sp>
        <p:nvSpPr>
          <p:cNvPr id="5" name="Subtitle 2"/>
          <p:cNvSpPr>
            <a:spLocks noGrp="1"/>
          </p:cNvSpPr>
          <p:nvPr>
            <p:ph type="subTitle" idx="1"/>
          </p:nvPr>
        </p:nvSpPr>
        <p:spPr>
          <a:xfrm>
            <a:off x="350488" y="3573016"/>
            <a:ext cx="9283032" cy="1608584"/>
          </a:xfrm>
        </p:spPr>
        <p:txBody>
          <a:bodyPr>
            <a:normAutofit/>
          </a:bodyPr>
          <a:lstStyle>
            <a:lvl1pPr marL="0" indent="0" algn="l">
              <a:buNone/>
              <a:defRPr sz="2800"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5005" y="174778"/>
            <a:ext cx="2708831" cy="805950"/>
          </a:xfrm>
          <a:prstGeom prst="rect">
            <a:avLst/>
          </a:prstGeom>
        </p:spPr>
      </p:pic>
      <p:pic>
        <p:nvPicPr>
          <p:cNvPr id="1026"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60478" y="315435"/>
            <a:ext cx="2177526"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3"/>
          <p:cNvSpPr txBox="1">
            <a:spLocks noChangeAspect="1"/>
          </p:cNvSpPr>
          <p:nvPr userDrawn="1"/>
        </p:nvSpPr>
        <p:spPr>
          <a:xfrm>
            <a:off x="4320000" y="360000"/>
            <a:ext cx="5220000" cy="1200329"/>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algn="ctr" defTabSz="914400" rtl="0" eaLnBrk="1" latinLnBrk="0" hangingPunct="1">
              <a:spcBef>
                <a:spcPts val="0"/>
              </a:spcBef>
              <a:spcAft>
                <a:spcPts val="0"/>
              </a:spcAft>
            </a:pPr>
            <a:r>
              <a:rPr lang="hu-HU" sz="1600" b="1" kern="1200" dirty="0" smtClean="0">
                <a:solidFill>
                  <a:srgbClr val="000000"/>
                </a:solidFill>
                <a:latin typeface="Calibri" panose="020F0502020204030204" pitchFamily="34" charset="0"/>
                <a:ea typeface="+mn-ea"/>
                <a:cs typeface="+mn-cs"/>
              </a:rPr>
              <a:t>Basic Professional Training Course on</a:t>
            </a:r>
            <a:r>
              <a:rPr lang="en-US" sz="1600" b="1" kern="1200" dirty="0" smtClean="0">
                <a:solidFill>
                  <a:srgbClr val="000000"/>
                </a:solidFill>
                <a:latin typeface="Calibri" panose="020F0502020204030204" pitchFamily="34" charset="0"/>
                <a:ea typeface="+mn-ea"/>
                <a:cs typeface="+mn-cs"/>
              </a:rPr>
              <a:t> Nuclear Safety</a:t>
            </a:r>
            <a:endParaRPr lang="hu-HU" sz="1600" b="1"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Ghana </a:t>
            </a:r>
            <a:r>
              <a:rPr lang="en-US" sz="1400" b="0" kern="1200" dirty="0" smtClean="0">
                <a:solidFill>
                  <a:srgbClr val="000000"/>
                </a:solidFill>
                <a:latin typeface="Calibri" panose="020F0502020204030204" pitchFamily="34" charset="0"/>
                <a:ea typeface="+mn-ea"/>
                <a:cs typeface="+mn-cs"/>
              </a:rPr>
              <a:t>Nuclear Regulatory Authority</a:t>
            </a:r>
            <a:endParaRPr lang="hu-HU" sz="1400" b="0" kern="1200" dirty="0" smtClean="0">
              <a:solidFill>
                <a:srgbClr val="000000"/>
              </a:solidFill>
              <a:latin typeface="Calibri" panose="020F0502020204030204" pitchFamily="34" charset="0"/>
              <a:ea typeface="+mn-ea"/>
              <a:cs typeface="+mn-cs"/>
            </a:endParaRPr>
          </a:p>
          <a:p>
            <a:pPr marL="0" algn="ctr" defTabSz="914400" rtl="0" eaLnBrk="1" latinLnBrk="0" hangingPunct="1">
              <a:spcBef>
                <a:spcPts val="600"/>
              </a:spcBef>
              <a:spcAft>
                <a:spcPts val="600"/>
              </a:spcAft>
            </a:pPr>
            <a:r>
              <a:rPr lang="hu-HU" sz="1400" b="0" kern="1200" dirty="0" smtClean="0">
                <a:solidFill>
                  <a:srgbClr val="000000"/>
                </a:solidFill>
                <a:latin typeface="Calibri" panose="020F0502020204030204" pitchFamily="34" charset="0"/>
                <a:ea typeface="+mn-ea"/>
                <a:cs typeface="+mn-cs"/>
              </a:rPr>
              <a:t>Accra, Ghana</a:t>
            </a: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0" kern="1200" dirty="0" smtClean="0">
                <a:solidFill>
                  <a:srgbClr val="000000"/>
                </a:solidFill>
                <a:latin typeface="Calibri" panose="020F0502020204030204" pitchFamily="34" charset="0"/>
                <a:ea typeface="+mn-ea"/>
                <a:cs typeface="+mn-cs"/>
              </a:rPr>
              <a:t>07-18 May - 18-29 June  2018</a:t>
            </a:r>
          </a:p>
        </p:txBody>
      </p:sp>
      <p:sp>
        <p:nvSpPr>
          <p:cNvPr id="7"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9" name="Slide Number Placeholder 10"/>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0"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20918032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80000" y="1259999"/>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5040000" y="1260000"/>
            <a:ext cx="4680000" cy="5220000"/>
          </a:xfrm>
        </p:spPr>
        <p:txBody>
          <a:bodyPr/>
          <a:lstStyle>
            <a:lvl1pPr>
              <a:defRPr sz="2800"/>
            </a:lvl1pPr>
            <a:lvl2pPr>
              <a:defRPr sz="24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4" name="Date Placeholder 13"/>
          <p:cNvSpPr>
            <a:spLocks noGrp="1"/>
          </p:cNvSpPr>
          <p:nvPr>
            <p:ph type="dt" sz="half" idx="10"/>
          </p:nvPr>
        </p:nvSpPr>
        <p:spPr/>
        <p:txBody>
          <a:bodyPr/>
          <a:lstStyle>
            <a:lvl1pPr algn="ctr">
              <a:defRPr/>
            </a:lvl1pPr>
          </a:lstStyle>
          <a:p>
            <a:r>
              <a:rPr lang="en-US" dirty="0" smtClean="0"/>
              <a:t>07-18 May - 18-29 June  2018</a:t>
            </a:r>
          </a:p>
        </p:txBody>
      </p:sp>
      <p:sp>
        <p:nvSpPr>
          <p:cNvPr id="15" name="Footer Placeholder 14"/>
          <p:cNvSpPr>
            <a:spLocks noGrp="1"/>
          </p:cNvSpPr>
          <p:nvPr>
            <p:ph type="ftr" sz="quarter" idx="11"/>
          </p:nvPr>
        </p:nvSpPr>
        <p:spPr>
          <a:xfrm>
            <a:off x="353337" y="6541418"/>
            <a:ext cx="4860000" cy="252000"/>
          </a:xfrm>
          <a:prstGeom prst="rect">
            <a:avLst/>
          </a:prstGeom>
        </p:spPr>
        <p:txBody>
          <a:bodyPr/>
          <a:lstStyle>
            <a:lvl1pPr algn="l">
              <a:defRPr sz="1200" i="1"/>
            </a:lvl1pPr>
          </a:lstStyle>
          <a:p>
            <a:r>
              <a:rPr lang="en-GB" kern="0" smtClean="0">
                <a:latin typeface="Arial"/>
              </a:rPr>
              <a:t>Leadership, Management for Safety and  Safety Culture</a:t>
            </a:r>
            <a:endParaRPr lang="en-US" dirty="0"/>
          </a:p>
        </p:txBody>
      </p:sp>
      <p:sp>
        <p:nvSpPr>
          <p:cNvPr id="16" name="Slide Number Placeholder 15"/>
          <p:cNvSpPr>
            <a:spLocks noGrp="1"/>
          </p:cNvSpPr>
          <p:nvPr>
            <p:ph type="sldNum" sz="quarter" idx="12"/>
          </p:nvPr>
        </p:nvSpPr>
        <p:spPr/>
        <p:txBody>
          <a:bodyPr/>
          <a:lstStyle/>
          <a:p>
            <a:fld id="{23A0628E-C12F-4F8C-9895-BCD5E30100D3}" type="slidenum">
              <a:rPr lang="en-US" smtClean="0"/>
              <a:pPr/>
              <a:t>‹#›</a:t>
            </a:fld>
            <a:endParaRPr lang="en-US" dirty="0"/>
          </a:p>
        </p:txBody>
      </p:sp>
    </p:spTree>
    <p:extLst>
      <p:ext uri="{BB962C8B-B14F-4D97-AF65-F5344CB8AC3E}">
        <p14:creationId xmlns:p14="http://schemas.microsoft.com/office/powerpoint/2010/main" val="268225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8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180000" y="1800000"/>
            <a:ext cx="4680000" cy="4680000"/>
          </a:xfrm>
        </p:spPr>
        <p:txBody>
          <a:bodyPr/>
          <a:lstStyle>
            <a:lvl1pPr marL="252000" indent="-252000">
              <a:defRPr sz="2800"/>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5040000" y="1260000"/>
            <a:ext cx="4680000" cy="540000"/>
          </a:xfrm>
        </p:spPr>
        <p:txBody>
          <a:bodyPr anchor="ctr" anchorCtr="0">
            <a:norm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5040000" y="1800000"/>
            <a:ext cx="4680000" cy="4680000"/>
          </a:xfrm>
        </p:spPr>
        <p:txBody>
          <a:bodyPr/>
          <a:lstStyle>
            <a:lvl1pPr marL="360000" indent="-360000">
              <a:defRPr lang="en-US" sz="2800" kern="1200" dirty="0" smtClean="0">
                <a:solidFill>
                  <a:srgbClr val="000000"/>
                </a:solidFill>
                <a:latin typeface="Calibri" panose="020F0502020204030204" pitchFamily="34" charset="0"/>
                <a:ea typeface="+mn-ea"/>
                <a:cs typeface="+mn-cs"/>
              </a:defRPr>
            </a:lvl1pPr>
            <a:lvl2pPr>
              <a:defRPr sz="2400"/>
            </a:lvl2pPr>
            <a:lvl3pPr>
              <a:defRPr sz="2000"/>
            </a:lvl3pPr>
            <a:lvl4pPr marL="1440000">
              <a:defRPr sz="2000"/>
            </a:lvl4pPr>
            <a:lvl5pPr marL="1728000">
              <a:defRPr sz="2000"/>
            </a:lvl5pPr>
            <a:lvl6pPr>
              <a:defRPr sz="1600"/>
            </a:lvl6pPr>
            <a:lvl7pPr>
              <a:defRPr sz="1600"/>
            </a:lvl7pPr>
            <a:lvl8pPr>
              <a:defRPr sz="1600"/>
            </a:lvl8pPr>
            <a:lvl9pPr>
              <a:defRPr sz="1600"/>
            </a:lvl9pPr>
          </a:lstStyle>
          <a:p>
            <a:pPr marL="252000" lvl="0" indent="-252000" algn="l" defTabSz="900000" rtl="0" eaLnBrk="1" latinLnBrk="0" hangingPunct="1">
              <a:spcBef>
                <a:spcPts val="600"/>
              </a:spcBef>
              <a:buFont typeface="Arial" panose="020B0604020202020204" pitchFamily="34" charset="0"/>
              <a:buChar char="•"/>
            </a:pPr>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0"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11" name="Slide Number Placeholder 10"/>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2"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833714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9"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11" name="Slide Number Placeholder 10"/>
          <p:cNvSpPr>
            <a:spLocks noGrp="1"/>
          </p:cNvSpPr>
          <p:nvPr>
            <p:ph type="sldNum" sz="quarter" idx="12"/>
          </p:nvPr>
        </p:nvSpPr>
        <p:spPr/>
        <p:txBody>
          <a:bodyPr/>
          <a:lstStyle/>
          <a:p>
            <a:fld id="{23A0628E-C12F-4F8C-9895-BCD5E30100D3}" type="slidenum">
              <a:rPr lang="en-US" smtClean="0"/>
              <a:pPr/>
              <a:t>‹#›</a:t>
            </a:fld>
            <a:endParaRPr lang="en-US" dirty="0"/>
          </a:p>
        </p:txBody>
      </p:sp>
      <p:sp>
        <p:nvSpPr>
          <p:cNvPr id="6"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192189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Date Placeholder 10"/>
          <p:cNvSpPr>
            <a:spLocks noGrp="1"/>
          </p:cNvSpPr>
          <p:nvPr>
            <p:ph type="dt" sz="half" idx="10"/>
          </p:nvPr>
        </p:nvSpPr>
        <p:spPr/>
        <p:txBody>
          <a:bodyPr/>
          <a:lstStyle>
            <a:lvl1pPr algn="ctr">
              <a:defRPr/>
            </a:lvl1pPr>
          </a:lstStyle>
          <a:p>
            <a:r>
              <a:rPr lang="en-US" dirty="0" smtClean="0"/>
              <a:t>07-18 May - 18-29 June  2018</a:t>
            </a:r>
          </a:p>
        </p:txBody>
      </p:sp>
      <p:sp>
        <p:nvSpPr>
          <p:cNvPr id="13" name="Slide Number Placeholder 12"/>
          <p:cNvSpPr>
            <a:spLocks noGrp="1"/>
          </p:cNvSpPr>
          <p:nvPr>
            <p:ph type="sldNum" sz="quarter" idx="12"/>
          </p:nvPr>
        </p:nvSpPr>
        <p:spPr/>
        <p:txBody>
          <a:bodyPr/>
          <a:lstStyle/>
          <a:p>
            <a:fld id="{23A0628E-C12F-4F8C-9895-BCD5E30100D3}" type="slidenum">
              <a:rPr lang="en-US" smtClean="0"/>
              <a:pPr/>
              <a:t>‹#›</a:t>
            </a:fld>
            <a:endParaRPr lang="en-US" dirty="0"/>
          </a:p>
        </p:txBody>
      </p:sp>
      <p:sp>
        <p:nvSpPr>
          <p:cNvPr id="5"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071505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lang="en-US" dirty="0"/>
            </a:lvl1pPr>
          </a:lstStyle>
          <a:p>
            <a:pPr lvl="0"/>
            <a:r>
              <a:rPr lang="en-US" dirty="0" smtClean="0"/>
              <a:t>Click to edit Master title style</a:t>
            </a:r>
            <a:endParaRPr lang="en-US" dirty="0"/>
          </a:p>
        </p:txBody>
      </p:sp>
      <p:sp>
        <p:nvSpPr>
          <p:cNvPr id="7" name="Rectangle 4"/>
          <p:cNvSpPr>
            <a:spLocks noGrp="1" noChangeArrowheads="1"/>
          </p:cNvSpPr>
          <p:nvPr>
            <p:ph idx="1"/>
          </p:nvPr>
        </p:nvSpPr>
        <p:spPr bwMode="gray">
          <a:xfrm>
            <a:off x="297525" y="1524000"/>
            <a:ext cx="9309232"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 name="Date Placeholder 8"/>
          <p:cNvSpPr>
            <a:spLocks noGrp="1"/>
          </p:cNvSpPr>
          <p:nvPr>
            <p:ph type="dt" sz="half" idx="10"/>
          </p:nvPr>
        </p:nvSpPr>
        <p:spPr>
          <a:xfrm>
            <a:off x="6660000" y="6480000"/>
            <a:ext cx="2520000" cy="252000"/>
          </a:xfrm>
        </p:spPr>
        <p:txBody>
          <a:bodyPr/>
          <a:lstStyle>
            <a:lvl1pPr algn="ctr">
              <a:defRPr/>
            </a:lvl1pPr>
          </a:lstStyle>
          <a:p>
            <a:r>
              <a:rPr lang="en-US" dirty="0" smtClean="0"/>
              <a:t>07-18 May - 18-29 June  2018</a:t>
            </a:r>
          </a:p>
        </p:txBody>
      </p:sp>
      <p:sp>
        <p:nvSpPr>
          <p:cNvPr id="12" name="Slide Number Placeholder 10"/>
          <p:cNvSpPr>
            <a:spLocks noGrp="1"/>
          </p:cNvSpPr>
          <p:nvPr>
            <p:ph type="sldNum" sz="quarter" idx="12"/>
          </p:nvPr>
        </p:nvSpPr>
        <p:spPr>
          <a:xfrm>
            <a:off x="9180000" y="6480000"/>
            <a:ext cx="540000" cy="252000"/>
          </a:xfrm>
        </p:spPr>
        <p:txBody>
          <a:bodyPr/>
          <a:lstStyle/>
          <a:p>
            <a:fld id="{23A0628E-C12F-4F8C-9895-BCD5E30100D3}" type="slidenum">
              <a:rPr lang="en-US" smtClean="0"/>
              <a:pPr/>
              <a:t>‹#›</a:t>
            </a:fld>
            <a:endParaRPr lang="en-US" dirty="0"/>
          </a:p>
        </p:txBody>
      </p:sp>
      <p:sp>
        <p:nvSpPr>
          <p:cNvPr id="13" name="Footer Placeholder 13"/>
          <p:cNvSpPr>
            <a:spLocks noGrp="1"/>
          </p:cNvSpPr>
          <p:nvPr>
            <p:ph type="ftr" sz="quarter" idx="11"/>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3690195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p:nvPr userDrawn="1"/>
        </p:nvSpPr>
        <p:spPr>
          <a:xfrm flipH="1" flipV="1">
            <a:off x="1" y="5301208"/>
            <a:ext cx="6903217" cy="1556792"/>
          </a:xfrm>
          <a:prstGeom prst="rect">
            <a:avLst/>
          </a:prstGeom>
          <a:gradFill flip="none" rotWithShape="1">
            <a:gsLst>
              <a:gs pos="48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11" name="Rectangle 10"/>
          <p:cNvSpPr/>
          <p:nvPr userDrawn="1"/>
        </p:nvSpPr>
        <p:spPr>
          <a:xfrm>
            <a:off x="2" y="0"/>
            <a:ext cx="9905999" cy="2132856"/>
          </a:xfrm>
          <a:prstGeom prst="rect">
            <a:avLst/>
          </a:prstGeom>
          <a:gradFill flip="none" rotWithShape="1">
            <a:gsLst>
              <a:gs pos="56000">
                <a:schemeClr val="bg1"/>
              </a:gs>
              <a:gs pos="0">
                <a:schemeClr val="accent6"/>
              </a:gs>
            </a:gsLst>
            <a:lin ang="6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0" bIns="0" rtlCol="0" anchor="ctr"/>
          <a:lstStyle/>
          <a:p>
            <a:pPr algn="ctr"/>
            <a:endParaRPr lang="en-GB"/>
          </a:p>
        </p:txBody>
      </p:sp>
      <p:sp>
        <p:nvSpPr>
          <p:cNvPr id="8" name="Rectangle 5"/>
          <p:cNvSpPr>
            <a:spLocks noGrp="1" noChangeArrowheads="1"/>
          </p:cNvSpPr>
          <p:nvPr>
            <p:ph type="dt" sz="half" idx="2"/>
          </p:nvPr>
        </p:nvSpPr>
        <p:spPr bwMode="white">
          <a:xfrm>
            <a:off x="6660000" y="6480000"/>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pPr algn="ctr"/>
            <a:r>
              <a:rPr lang="en-US" dirty="0" smtClean="0"/>
              <a:t>07-18 May - 18-29 June  2018</a:t>
            </a:r>
          </a:p>
        </p:txBody>
      </p:sp>
      <p:sp>
        <p:nvSpPr>
          <p:cNvPr id="10" name="Rectangle 7"/>
          <p:cNvSpPr>
            <a:spLocks noGrp="1" noChangeArrowheads="1"/>
          </p:cNvSpPr>
          <p:nvPr>
            <p:ph type="sldNum" sz="quarter" idx="4"/>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lvl1pPr algn="r">
              <a:defRPr sz="1200">
                <a:solidFill>
                  <a:schemeClr val="tx2"/>
                </a:solidFill>
                <a:latin typeface="Calibri" panose="020F0502020204030204" pitchFamily="34" charset="0"/>
              </a:defRPr>
            </a:lvl1pPr>
          </a:lstStyle>
          <a:p>
            <a:fld id="{23A0628E-C12F-4F8C-9895-BCD5E30100D3}" type="slidenum">
              <a:rPr lang="en-US" smtClean="0"/>
              <a:pPr/>
              <a:t>‹#›</a:t>
            </a:fld>
            <a:endParaRPr lang="en-US" dirty="0"/>
          </a:p>
        </p:txBody>
      </p:sp>
      <p:sp>
        <p:nvSpPr>
          <p:cNvPr id="2" name="Title Placeholder 1"/>
          <p:cNvSpPr>
            <a:spLocks noGrp="1"/>
          </p:cNvSpPr>
          <p:nvPr>
            <p:ph type="title"/>
          </p:nvPr>
        </p:nvSpPr>
        <p:spPr>
          <a:xfrm>
            <a:off x="180000" y="180000"/>
            <a:ext cx="9000000" cy="900000"/>
          </a:xfrm>
          <a:prstGeom prst="rect">
            <a:avLst/>
          </a:prstGeom>
        </p:spPr>
        <p:txBody>
          <a:bodyPr vert="horz" lIns="72000" tIns="36000" rIns="0" bIns="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180000" y="1259999"/>
            <a:ext cx="9540000" cy="5220000"/>
          </a:xfrm>
          <a:prstGeom prst="rect">
            <a:avLst/>
          </a:prstGeom>
        </p:spPr>
        <p:txBody>
          <a:bodyPr vert="horz" lIns="72000" tIns="3600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1027" name="Picture 3"/>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9403200" y="180000"/>
            <a:ext cx="463362" cy="56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Footer Placeholder 13"/>
          <p:cNvSpPr>
            <a:spLocks noGrp="1"/>
          </p:cNvSpPr>
          <p:nvPr>
            <p:ph type="ftr" sz="quarter" idx="3"/>
          </p:nvPr>
        </p:nvSpPr>
        <p:spPr>
          <a:xfrm>
            <a:off x="203212" y="6500473"/>
            <a:ext cx="4860000" cy="252000"/>
          </a:xfrm>
          <a:prstGeom prst="rect">
            <a:avLst/>
          </a:prstGeom>
        </p:spPr>
        <p:txBody>
          <a:bodyPr/>
          <a:lstStyle>
            <a:lvl1pPr>
              <a:defRPr sz="1200" i="1"/>
            </a:lvl1pPr>
          </a:lstStyle>
          <a:p>
            <a:pPr algn="l"/>
            <a:r>
              <a:rPr lang="en-GB" kern="0" smtClean="0">
                <a:latin typeface="Arial"/>
              </a:rPr>
              <a:t>Leadership, Management for Safety and  Safety Culture</a:t>
            </a:r>
            <a:endParaRPr lang="en-US" dirty="0"/>
          </a:p>
        </p:txBody>
      </p:sp>
    </p:spTree>
    <p:extLst>
      <p:ext uri="{BB962C8B-B14F-4D97-AF65-F5344CB8AC3E}">
        <p14:creationId xmlns:p14="http://schemas.microsoft.com/office/powerpoint/2010/main" val="1243750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2" r:id="rId4"/>
    <p:sldLayoutId id="2147483653" r:id="rId5"/>
    <p:sldLayoutId id="2147483654" r:id="rId6"/>
    <p:sldLayoutId id="2147483655" r:id="rId7"/>
    <p:sldLayoutId id="2147483660" r:id="rId8"/>
  </p:sldLayoutIdLst>
  <p:timing>
    <p:tnLst>
      <p:par>
        <p:cTn id="1" dur="indefinite" restart="never" nodeType="tmRoot"/>
      </p:par>
    </p:tnLst>
  </p:timing>
  <p:hf hdr="0"/>
  <p:txStyles>
    <p:title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p:titleStyle>
    <p:body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8.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0.emf"/><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48472" y="1497507"/>
            <a:ext cx="8571130" cy="3369673"/>
          </a:xfrm>
          <a:prstGeom prst="rect">
            <a:avLst/>
          </a:prstGeom>
        </p:spPr>
        <p:txBody>
          <a:bodyPr vert="horz" lIns="72000" tIns="36000" rIns="0" bIns="0" rtlCol="0" anchor="ctr">
            <a:normAutofit/>
          </a:bodyPr>
          <a:lstStyle>
            <a:lvl1pPr algn="l" defTabSz="914400" rtl="0" eaLnBrk="1" latinLnBrk="0" hangingPunct="1">
              <a:spcBef>
                <a:spcPct val="0"/>
              </a:spcBef>
              <a:buNone/>
              <a:defRPr sz="3600" b="1" kern="1200">
                <a:solidFill>
                  <a:schemeClr val="bg1"/>
                </a:solidFill>
                <a:latin typeface="Calibri" panose="020F0502020204030204" pitchFamily="34" charset="0"/>
                <a:ea typeface="+mj-ea"/>
                <a:cs typeface="+mj-cs"/>
              </a:defRPr>
            </a:lvl1pPr>
          </a:lstStyle>
          <a:p>
            <a:r>
              <a:rPr lang="en-GB" sz="3200" dirty="0" smtClean="0"/>
              <a:t>BASIC PROFESSIONAL TRAINING COURSE</a:t>
            </a:r>
            <a:r>
              <a:rPr lang="en-GB" sz="2400" dirty="0" smtClean="0"/>
              <a:t/>
            </a:r>
            <a:br>
              <a:rPr lang="en-GB" sz="2400" dirty="0" smtClean="0"/>
            </a:br>
            <a:r>
              <a:rPr lang="en-GB" sz="2400" dirty="0" smtClean="0"/>
              <a:t/>
            </a:r>
            <a:br>
              <a:rPr lang="en-GB" sz="2400" dirty="0" smtClean="0"/>
            </a:br>
            <a:r>
              <a:rPr lang="en-GB" sz="2200" dirty="0" smtClean="0"/>
              <a:t/>
            </a:r>
            <a:br>
              <a:rPr lang="en-GB" sz="2200" dirty="0" smtClean="0"/>
            </a:br>
            <a:r>
              <a:rPr lang="en-GB" sz="2700" dirty="0" smtClean="0">
                <a:solidFill>
                  <a:srgbClr val="654A15"/>
                </a:solidFill>
              </a:rPr>
              <a:t>Module 21-P1</a:t>
            </a:r>
            <a:r>
              <a:rPr lang="en-GB" sz="2200" dirty="0" smtClean="0">
                <a:solidFill>
                  <a:srgbClr val="654A15"/>
                </a:solidFill>
              </a:rPr>
              <a:t/>
            </a:r>
            <a:br>
              <a:rPr lang="en-GB" sz="2200" dirty="0" smtClean="0">
                <a:solidFill>
                  <a:srgbClr val="654A15"/>
                </a:solidFill>
              </a:rPr>
            </a:br>
            <a:r>
              <a:rPr lang="en-GB" sz="1400" dirty="0" smtClean="0">
                <a:solidFill>
                  <a:srgbClr val="654A15"/>
                </a:solidFill>
              </a:rPr>
              <a:t> </a:t>
            </a:r>
            <a:r>
              <a:rPr lang="en-GB" sz="2200" dirty="0" smtClean="0">
                <a:solidFill>
                  <a:srgbClr val="654A15"/>
                </a:solidFill>
              </a:rPr>
              <a:t/>
            </a:r>
            <a:br>
              <a:rPr lang="en-GB" sz="2200" dirty="0" smtClean="0">
                <a:solidFill>
                  <a:srgbClr val="654A15"/>
                </a:solidFill>
              </a:rPr>
            </a:br>
            <a:endParaRPr lang="en-GB" dirty="0"/>
          </a:p>
        </p:txBody>
      </p:sp>
      <p:sp>
        <p:nvSpPr>
          <p:cNvPr id="6" name="Subtitle 2"/>
          <p:cNvSpPr>
            <a:spLocks noGrp="1"/>
          </p:cNvSpPr>
          <p:nvPr>
            <p:ph type="subTitle" idx="1"/>
          </p:nvPr>
        </p:nvSpPr>
        <p:spPr>
          <a:xfrm>
            <a:off x="728440" y="3938776"/>
            <a:ext cx="9177560" cy="1608584"/>
          </a:xfrm>
        </p:spPr>
        <p:txBody>
          <a:bodyPr/>
          <a:lstStyle/>
          <a:p>
            <a:r>
              <a:rPr lang="hu-HU" dirty="0" smtClean="0"/>
              <a:t>Name of Lecturer</a:t>
            </a:r>
          </a:p>
          <a:p>
            <a:r>
              <a:rPr lang="hu-HU" dirty="0" smtClean="0"/>
              <a:t>Organization</a:t>
            </a:r>
          </a:p>
          <a:p>
            <a:r>
              <a:rPr lang="hu-HU" dirty="0" smtClean="0"/>
              <a:t>Email address</a:t>
            </a:r>
            <a:endParaRPr lang="en-GB" dirty="0"/>
          </a:p>
        </p:txBody>
      </p:sp>
    </p:spTree>
    <p:extLst>
      <p:ext uri="{BB962C8B-B14F-4D97-AF65-F5344CB8AC3E}">
        <p14:creationId xmlns:p14="http://schemas.microsoft.com/office/powerpoint/2010/main" val="14440740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3654" y="15765"/>
            <a:ext cx="9892345"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Standards</a:t>
            </a:r>
            <a:endParaRPr lang="en-GB" sz="2800" dirty="0"/>
          </a:p>
        </p:txBody>
      </p:sp>
      <p:sp>
        <p:nvSpPr>
          <p:cNvPr id="12" name="Slide Number Placeholder 5"/>
          <p:cNvSpPr>
            <a:spLocks noGrp="1"/>
          </p:cNvSpPr>
          <p:nvPr>
            <p:ph type="sldNum" sz="quarter" idx="12"/>
          </p:nvPr>
        </p:nvSpPr>
        <p:spPr>
          <a:xfrm>
            <a:off x="9022340" y="6527298"/>
            <a:ext cx="540000" cy="252000"/>
          </a:xfrm>
        </p:spPr>
        <p:txBody>
          <a:bodyPr/>
          <a:lstStyle/>
          <a:p>
            <a:fld id="{23A0628E-C12F-4F8C-9895-BCD5E30100D3}" type="slidenum">
              <a:rPr lang="en-US" smtClean="0"/>
              <a:pPr/>
              <a:t>10</a:t>
            </a:fld>
            <a:endParaRPr lang="en-US" dirty="0"/>
          </a:p>
        </p:txBody>
      </p:sp>
      <p:sp>
        <p:nvSpPr>
          <p:cNvPr id="13" name="Date Placeholder 13"/>
          <p:cNvSpPr txBox="1">
            <a:spLocks/>
          </p:cNvSpPr>
          <p:nvPr/>
        </p:nvSpPr>
        <p:spPr bwMode="white">
          <a:xfrm>
            <a:off x="6654740" y="6556164"/>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4"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15" name="Rectangle 19"/>
          <p:cNvSpPr>
            <a:spLocks noChangeArrowheads="1"/>
          </p:cNvSpPr>
          <p:nvPr/>
        </p:nvSpPr>
        <p:spPr bwMode="auto">
          <a:xfrm>
            <a:off x="0" y="867103"/>
            <a:ext cx="9906000" cy="46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algn="ctr"/>
            <a:r>
              <a:rPr lang="en-GB" sz="2400" b="1" dirty="0">
                <a:solidFill>
                  <a:srgbClr val="000000"/>
                </a:solidFill>
                <a:latin typeface="Arial" charset="0"/>
              </a:rPr>
              <a:t>Evolution to</a:t>
            </a:r>
            <a:r>
              <a:rPr lang="en-US" altLang="ja-JP" sz="2400" b="1" dirty="0">
                <a:solidFill>
                  <a:srgbClr val="000000"/>
                </a:solidFill>
                <a:latin typeface="Arial" charset="0"/>
                <a:ea typeface="MS PGothic" pitchFamily="34" charset="-128"/>
              </a:rPr>
              <a:t> Management Systems</a:t>
            </a:r>
          </a:p>
        </p:txBody>
      </p:sp>
      <p:sp>
        <p:nvSpPr>
          <p:cNvPr id="16" name="Freeform 2"/>
          <p:cNvSpPr>
            <a:spLocks/>
          </p:cNvSpPr>
          <p:nvPr/>
        </p:nvSpPr>
        <p:spPr bwMode="auto">
          <a:xfrm rot="-943972">
            <a:off x="1045633" y="1524001"/>
            <a:ext cx="8860367" cy="3540125"/>
          </a:xfrm>
          <a:custGeom>
            <a:avLst/>
            <a:gdLst>
              <a:gd name="T0" fmla="*/ 0 w 4536"/>
              <a:gd name="T1" fmla="*/ 2147483647 h 2495"/>
              <a:gd name="T2" fmla="*/ 2147483647 w 4536"/>
              <a:gd name="T3" fmla="*/ 2147483647 h 2495"/>
              <a:gd name="T4" fmla="*/ 2147483647 w 4536"/>
              <a:gd name="T5" fmla="*/ 0 h 2495"/>
              <a:gd name="T6" fmla="*/ 0 60000 65536"/>
              <a:gd name="T7" fmla="*/ 0 60000 65536"/>
              <a:gd name="T8" fmla="*/ 0 60000 65536"/>
              <a:gd name="T9" fmla="*/ 0 w 4536"/>
              <a:gd name="T10" fmla="*/ 0 h 2495"/>
              <a:gd name="T11" fmla="*/ 4536 w 4536"/>
              <a:gd name="T12" fmla="*/ 2495 h 2495"/>
            </a:gdLst>
            <a:ahLst/>
            <a:cxnLst>
              <a:cxn ang="T6">
                <a:pos x="T0" y="T1"/>
              </a:cxn>
              <a:cxn ang="T7">
                <a:pos x="T2" y="T3"/>
              </a:cxn>
              <a:cxn ang="T8">
                <a:pos x="T4" y="T5"/>
              </a:cxn>
            </a:cxnLst>
            <a:rect l="T9" t="T10" r="T11" b="T12"/>
            <a:pathLst>
              <a:path w="4536" h="2495">
                <a:moveTo>
                  <a:pt x="0" y="2495"/>
                </a:moveTo>
                <a:cubicBezTo>
                  <a:pt x="892" y="2408"/>
                  <a:pt x="1784" y="2321"/>
                  <a:pt x="2540" y="1905"/>
                </a:cubicBezTo>
                <a:cubicBezTo>
                  <a:pt x="3296" y="1489"/>
                  <a:pt x="3916" y="744"/>
                  <a:pt x="4536" y="0"/>
                </a:cubicBezTo>
              </a:path>
            </a:pathLst>
          </a:custGeom>
          <a:noFill/>
          <a:ln w="76200" cmpd="sng">
            <a:solidFill>
              <a:srgbClr val="000076"/>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7" name="Oval 3"/>
          <p:cNvSpPr>
            <a:spLocks noChangeArrowheads="1"/>
          </p:cNvSpPr>
          <p:nvPr/>
        </p:nvSpPr>
        <p:spPr bwMode="auto">
          <a:xfrm>
            <a:off x="3968121" y="4986012"/>
            <a:ext cx="311282" cy="287337"/>
          </a:xfrm>
          <a:prstGeom prst="ellipse">
            <a:avLst/>
          </a:prstGeom>
          <a:solidFill>
            <a:srgbClr val="000076"/>
          </a:solidFill>
          <a:ln w="9525">
            <a:solidFill>
              <a:srgbClr val="000076"/>
            </a:solidFill>
            <a:round/>
            <a:headEnd/>
            <a:tailEnd/>
          </a:ln>
        </p:spPr>
        <p:txBody>
          <a:bodyPr wrap="none" anchor="ctr"/>
          <a:lstStyle/>
          <a:p>
            <a:pPr algn="ctr"/>
            <a:endParaRPr lang="en-GB">
              <a:solidFill>
                <a:srgbClr val="000000"/>
              </a:solidFill>
            </a:endParaRPr>
          </a:p>
        </p:txBody>
      </p:sp>
      <p:sp>
        <p:nvSpPr>
          <p:cNvPr id="18" name="Oval 4"/>
          <p:cNvSpPr>
            <a:spLocks noChangeArrowheads="1"/>
          </p:cNvSpPr>
          <p:nvPr/>
        </p:nvSpPr>
        <p:spPr bwMode="auto">
          <a:xfrm>
            <a:off x="5314717" y="4319262"/>
            <a:ext cx="311283" cy="287337"/>
          </a:xfrm>
          <a:prstGeom prst="ellipse">
            <a:avLst/>
          </a:prstGeom>
          <a:solidFill>
            <a:srgbClr val="000076"/>
          </a:solidFill>
          <a:ln w="9525">
            <a:solidFill>
              <a:srgbClr val="000076"/>
            </a:solidFill>
            <a:round/>
            <a:headEnd/>
            <a:tailEnd/>
          </a:ln>
        </p:spPr>
        <p:txBody>
          <a:bodyPr wrap="none" anchor="ctr"/>
          <a:lstStyle/>
          <a:p>
            <a:endParaRPr lang="en-GB">
              <a:solidFill>
                <a:srgbClr val="000000"/>
              </a:solidFill>
            </a:endParaRPr>
          </a:p>
        </p:txBody>
      </p:sp>
      <p:sp>
        <p:nvSpPr>
          <p:cNvPr id="19" name="Oval 5"/>
          <p:cNvSpPr>
            <a:spLocks noChangeArrowheads="1"/>
          </p:cNvSpPr>
          <p:nvPr/>
        </p:nvSpPr>
        <p:spPr bwMode="auto">
          <a:xfrm>
            <a:off x="6681952" y="3266748"/>
            <a:ext cx="311282" cy="287338"/>
          </a:xfrm>
          <a:prstGeom prst="ellipse">
            <a:avLst/>
          </a:prstGeom>
          <a:solidFill>
            <a:srgbClr val="000076"/>
          </a:solidFill>
          <a:ln w="9525">
            <a:solidFill>
              <a:srgbClr val="000076"/>
            </a:solidFill>
            <a:round/>
            <a:headEnd/>
            <a:tailEnd/>
          </a:ln>
        </p:spPr>
        <p:txBody>
          <a:bodyPr wrap="none" anchor="ctr"/>
          <a:lstStyle/>
          <a:p>
            <a:endParaRPr lang="en-GB">
              <a:solidFill>
                <a:srgbClr val="000000"/>
              </a:solidFill>
            </a:endParaRPr>
          </a:p>
        </p:txBody>
      </p:sp>
      <p:sp>
        <p:nvSpPr>
          <p:cNvPr id="20" name="Oval 6"/>
          <p:cNvSpPr>
            <a:spLocks noChangeArrowheads="1"/>
          </p:cNvSpPr>
          <p:nvPr/>
        </p:nvSpPr>
        <p:spPr bwMode="auto">
          <a:xfrm>
            <a:off x="2095267" y="5651173"/>
            <a:ext cx="311283" cy="287338"/>
          </a:xfrm>
          <a:prstGeom prst="ellipse">
            <a:avLst/>
          </a:prstGeom>
          <a:solidFill>
            <a:srgbClr val="000076"/>
          </a:solidFill>
          <a:ln w="9525">
            <a:solidFill>
              <a:srgbClr val="000076"/>
            </a:solidFill>
            <a:round/>
            <a:headEnd/>
            <a:tailEnd/>
          </a:ln>
        </p:spPr>
        <p:txBody>
          <a:bodyPr wrap="none" anchor="ctr"/>
          <a:lstStyle/>
          <a:p>
            <a:endParaRPr lang="en-GB">
              <a:solidFill>
                <a:srgbClr val="000000"/>
              </a:solidFill>
            </a:endParaRPr>
          </a:p>
        </p:txBody>
      </p:sp>
      <p:sp>
        <p:nvSpPr>
          <p:cNvPr id="21" name="Text Box 7"/>
          <p:cNvSpPr txBox="1">
            <a:spLocks noChangeArrowheads="1"/>
          </p:cNvSpPr>
          <p:nvPr/>
        </p:nvSpPr>
        <p:spPr bwMode="auto">
          <a:xfrm>
            <a:off x="1300724" y="4928862"/>
            <a:ext cx="1582208"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lnSpc>
                <a:spcPct val="75000"/>
              </a:lnSpc>
            </a:pPr>
            <a:r>
              <a:rPr lang="en-GB">
                <a:solidFill>
                  <a:srgbClr val="002673"/>
                </a:solidFill>
                <a:latin typeface="Arial" charset="0"/>
              </a:rPr>
              <a:t>Quality</a:t>
            </a:r>
            <a:r>
              <a:rPr lang="en-GB">
                <a:solidFill>
                  <a:srgbClr val="FFFFCC"/>
                </a:solidFill>
                <a:latin typeface="Arial" charset="0"/>
              </a:rPr>
              <a:t> </a:t>
            </a:r>
            <a:r>
              <a:rPr lang="en-GB">
                <a:solidFill>
                  <a:srgbClr val="002673"/>
                </a:solidFill>
                <a:latin typeface="Arial" charset="0"/>
              </a:rPr>
              <a:t>Control</a:t>
            </a:r>
          </a:p>
        </p:txBody>
      </p:sp>
      <p:sp>
        <p:nvSpPr>
          <p:cNvPr id="22" name="Text Box 8"/>
          <p:cNvSpPr txBox="1">
            <a:spLocks noChangeArrowheads="1"/>
          </p:cNvSpPr>
          <p:nvPr/>
        </p:nvSpPr>
        <p:spPr bwMode="auto">
          <a:xfrm>
            <a:off x="2406550" y="4295449"/>
            <a:ext cx="187285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lnSpc>
                <a:spcPct val="75000"/>
              </a:lnSpc>
            </a:pPr>
            <a:r>
              <a:rPr lang="en-GB">
                <a:solidFill>
                  <a:srgbClr val="002673"/>
                </a:solidFill>
                <a:latin typeface="Arial" charset="0"/>
              </a:rPr>
              <a:t>Quality Assurance</a:t>
            </a:r>
          </a:p>
        </p:txBody>
      </p:sp>
      <p:sp>
        <p:nvSpPr>
          <p:cNvPr id="23" name="Text Box 9"/>
          <p:cNvSpPr txBox="1">
            <a:spLocks noChangeArrowheads="1"/>
          </p:cNvSpPr>
          <p:nvPr/>
        </p:nvSpPr>
        <p:spPr bwMode="auto">
          <a:xfrm>
            <a:off x="3940604" y="3531862"/>
            <a:ext cx="222885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lnSpc>
                <a:spcPct val="75000"/>
              </a:lnSpc>
            </a:pPr>
            <a:r>
              <a:rPr lang="en-GB">
                <a:solidFill>
                  <a:srgbClr val="002673"/>
                </a:solidFill>
                <a:latin typeface="Arial" charset="0"/>
              </a:rPr>
              <a:t>Quality Management</a:t>
            </a:r>
          </a:p>
        </p:txBody>
      </p:sp>
      <p:sp>
        <p:nvSpPr>
          <p:cNvPr id="24" name="Text Box 10"/>
          <p:cNvSpPr txBox="1">
            <a:spLocks noChangeArrowheads="1"/>
          </p:cNvSpPr>
          <p:nvPr/>
        </p:nvSpPr>
        <p:spPr bwMode="auto">
          <a:xfrm>
            <a:off x="5008594" y="2433312"/>
            <a:ext cx="21463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lnSpc>
                <a:spcPct val="75000"/>
              </a:lnSpc>
            </a:pPr>
            <a:r>
              <a:rPr lang="en-GB" dirty="0">
                <a:solidFill>
                  <a:srgbClr val="002673"/>
                </a:solidFill>
                <a:latin typeface="Arial" charset="0"/>
              </a:rPr>
              <a:t>(Integrated) </a:t>
            </a:r>
          </a:p>
          <a:p>
            <a:pPr eaLnBrk="1" hangingPunct="1">
              <a:lnSpc>
                <a:spcPct val="75000"/>
              </a:lnSpc>
            </a:pPr>
            <a:r>
              <a:rPr lang="en-GB" dirty="0">
                <a:solidFill>
                  <a:srgbClr val="002673"/>
                </a:solidFill>
                <a:latin typeface="Arial" charset="0"/>
              </a:rPr>
              <a:t>Management</a:t>
            </a:r>
          </a:p>
          <a:p>
            <a:pPr eaLnBrk="1" hangingPunct="1">
              <a:lnSpc>
                <a:spcPct val="75000"/>
              </a:lnSpc>
            </a:pPr>
            <a:r>
              <a:rPr lang="en-GB" dirty="0">
                <a:solidFill>
                  <a:srgbClr val="002673"/>
                </a:solidFill>
                <a:latin typeface="Arial" charset="0"/>
              </a:rPr>
              <a:t>Systems</a:t>
            </a:r>
          </a:p>
        </p:txBody>
      </p:sp>
      <p:grpSp>
        <p:nvGrpSpPr>
          <p:cNvPr id="25" name="Group 11"/>
          <p:cNvGrpSpPr>
            <a:grpSpLocks/>
          </p:cNvGrpSpPr>
          <p:nvPr/>
        </p:nvGrpSpPr>
        <p:grpSpPr bwMode="auto">
          <a:xfrm>
            <a:off x="981155" y="1142673"/>
            <a:ext cx="347086" cy="4876800"/>
            <a:chOff x="518" y="754"/>
            <a:chExt cx="185" cy="2767"/>
          </a:xfrm>
        </p:grpSpPr>
        <p:sp>
          <p:nvSpPr>
            <p:cNvPr id="26" name="Line 12"/>
            <p:cNvSpPr>
              <a:spLocks noChangeShapeType="1"/>
            </p:cNvSpPr>
            <p:nvPr/>
          </p:nvSpPr>
          <p:spPr bwMode="auto">
            <a:xfrm flipV="1">
              <a:off x="703" y="754"/>
              <a:ext cx="0" cy="2767"/>
            </a:xfrm>
            <a:prstGeom prst="line">
              <a:avLst/>
            </a:prstGeom>
            <a:noFill/>
            <a:ln w="38100">
              <a:solidFill>
                <a:srgbClr val="00007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7" name="Text Box 13"/>
            <p:cNvSpPr txBox="1">
              <a:spLocks noChangeArrowheads="1"/>
            </p:cNvSpPr>
            <p:nvPr/>
          </p:nvSpPr>
          <p:spPr bwMode="auto">
            <a:xfrm rot="16200000">
              <a:off x="386" y="994"/>
              <a:ext cx="314" cy="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endParaRPr lang="en-GB" i="1">
                <a:solidFill>
                  <a:srgbClr val="000076"/>
                </a:solidFill>
              </a:endParaRPr>
            </a:p>
          </p:txBody>
        </p:sp>
      </p:grpSp>
      <p:grpSp>
        <p:nvGrpSpPr>
          <p:cNvPr id="28" name="Group 14"/>
          <p:cNvGrpSpPr>
            <a:grpSpLocks/>
          </p:cNvGrpSpPr>
          <p:nvPr/>
        </p:nvGrpSpPr>
        <p:grpSpPr bwMode="auto">
          <a:xfrm>
            <a:off x="1885453" y="6181399"/>
            <a:ext cx="7721865" cy="461963"/>
            <a:chOff x="703" y="3488"/>
            <a:chExt cx="4490" cy="291"/>
          </a:xfrm>
        </p:grpSpPr>
        <p:sp>
          <p:nvSpPr>
            <p:cNvPr id="29" name="Line 15"/>
            <p:cNvSpPr>
              <a:spLocks noChangeShapeType="1"/>
            </p:cNvSpPr>
            <p:nvPr/>
          </p:nvSpPr>
          <p:spPr bwMode="auto">
            <a:xfrm>
              <a:off x="703" y="3521"/>
              <a:ext cx="4490" cy="0"/>
            </a:xfrm>
            <a:prstGeom prst="line">
              <a:avLst/>
            </a:prstGeom>
            <a:noFill/>
            <a:ln w="38100">
              <a:solidFill>
                <a:srgbClr val="00007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0" name="Text Box 16"/>
            <p:cNvSpPr txBox="1">
              <a:spLocks noChangeArrowheads="1"/>
            </p:cNvSpPr>
            <p:nvPr/>
          </p:nvSpPr>
          <p:spPr bwMode="auto">
            <a:xfrm>
              <a:off x="4556" y="3488"/>
              <a:ext cx="52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r>
                <a:rPr lang="en-GB" b="1" i="1">
                  <a:solidFill>
                    <a:srgbClr val="002673"/>
                  </a:solidFill>
                  <a:latin typeface="Arial" charset="0"/>
                </a:rPr>
                <a:t>Time</a:t>
              </a:r>
            </a:p>
          </p:txBody>
        </p:sp>
      </p:grpSp>
      <p:sp>
        <p:nvSpPr>
          <p:cNvPr id="31" name="Text Box 18"/>
          <p:cNvSpPr txBox="1">
            <a:spLocks noChangeArrowheads="1"/>
          </p:cNvSpPr>
          <p:nvPr/>
        </p:nvSpPr>
        <p:spPr bwMode="auto">
          <a:xfrm rot="-5400000">
            <a:off x="-671613" y="2688253"/>
            <a:ext cx="347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spcBef>
                <a:spcPct val="50000"/>
              </a:spcBef>
            </a:pPr>
            <a:r>
              <a:rPr lang="en-GB" b="1" i="1">
                <a:solidFill>
                  <a:srgbClr val="002673"/>
                </a:solidFill>
                <a:latin typeface="Arial" charset="0"/>
              </a:rPr>
              <a:t>Safety &amp; Performance</a:t>
            </a:r>
          </a:p>
        </p:txBody>
      </p:sp>
      <p:sp>
        <p:nvSpPr>
          <p:cNvPr id="32" name="Oval 23"/>
          <p:cNvSpPr>
            <a:spLocks noChangeArrowheads="1"/>
          </p:cNvSpPr>
          <p:nvPr/>
        </p:nvSpPr>
        <p:spPr bwMode="auto">
          <a:xfrm>
            <a:off x="7813575" y="2072948"/>
            <a:ext cx="311282" cy="287338"/>
          </a:xfrm>
          <a:prstGeom prst="ellipse">
            <a:avLst/>
          </a:prstGeom>
          <a:solidFill>
            <a:srgbClr val="000076"/>
          </a:solidFill>
          <a:ln w="9525">
            <a:solidFill>
              <a:srgbClr val="000076"/>
            </a:solidFill>
            <a:round/>
            <a:headEnd/>
            <a:tailEnd/>
          </a:ln>
        </p:spPr>
        <p:txBody>
          <a:bodyPr wrap="none" anchor="ctr"/>
          <a:lstStyle/>
          <a:p>
            <a:endParaRPr lang="en-GB">
              <a:solidFill>
                <a:srgbClr val="000000"/>
              </a:solidFill>
            </a:endParaRPr>
          </a:p>
        </p:txBody>
      </p:sp>
      <p:sp>
        <p:nvSpPr>
          <p:cNvPr id="33" name="Rectangle 26"/>
          <p:cNvSpPr>
            <a:spLocks noChangeArrowheads="1"/>
          </p:cNvSpPr>
          <p:nvPr/>
        </p:nvSpPr>
        <p:spPr bwMode="auto">
          <a:xfrm>
            <a:off x="7631277" y="3104823"/>
            <a:ext cx="1320800" cy="609600"/>
          </a:xfrm>
          <a:prstGeom prst="rect">
            <a:avLst/>
          </a:prstGeom>
          <a:solidFill>
            <a:schemeClr val="accent5"/>
          </a:solidFill>
          <a:ln w="12700">
            <a:solidFill>
              <a:schemeClr val="tx1"/>
            </a:solidFill>
            <a:miter lim="800000"/>
            <a:headEnd/>
            <a:tailEnd/>
          </a:ln>
          <a:effectLst/>
        </p:spPr>
        <p:txBody>
          <a:bodyPr wrap="none" anchor="ctr"/>
          <a:lstStyle/>
          <a:p>
            <a:pPr algn="ctr">
              <a:lnSpc>
                <a:spcPct val="75000"/>
              </a:lnSpc>
              <a:defRPr/>
            </a:pPr>
            <a:r>
              <a:rPr lang="en-GB" sz="1800">
                <a:solidFill>
                  <a:srgbClr val="002673"/>
                </a:solidFill>
                <a:latin typeface="Arial" charset="0"/>
              </a:rPr>
              <a:t>GS-R-3</a:t>
            </a:r>
          </a:p>
          <a:p>
            <a:pPr algn="ctr">
              <a:lnSpc>
                <a:spcPct val="75000"/>
              </a:lnSpc>
              <a:defRPr/>
            </a:pPr>
            <a:r>
              <a:rPr lang="en-GB" sz="1800">
                <a:solidFill>
                  <a:srgbClr val="002673"/>
                </a:solidFill>
                <a:latin typeface="Arial" charset="0"/>
              </a:rPr>
              <a:t>2006</a:t>
            </a:r>
            <a:endParaRPr lang="en-US" sz="1800">
              <a:solidFill>
                <a:srgbClr val="002673"/>
              </a:solidFill>
              <a:latin typeface="Arial" charset="0"/>
            </a:endParaRPr>
          </a:p>
        </p:txBody>
      </p:sp>
      <p:sp>
        <p:nvSpPr>
          <p:cNvPr id="34" name="Rectangle 27"/>
          <p:cNvSpPr>
            <a:spLocks noChangeArrowheads="1"/>
          </p:cNvSpPr>
          <p:nvPr/>
        </p:nvSpPr>
        <p:spPr bwMode="auto">
          <a:xfrm>
            <a:off x="8387985" y="2112636"/>
            <a:ext cx="1320800" cy="609600"/>
          </a:xfrm>
          <a:prstGeom prst="rect">
            <a:avLst/>
          </a:prstGeom>
          <a:solidFill>
            <a:srgbClr val="FF0000"/>
          </a:solidFill>
          <a:ln w="12700">
            <a:solidFill>
              <a:schemeClr val="tx1"/>
            </a:solidFill>
            <a:miter lim="800000"/>
            <a:headEnd/>
            <a:tailEnd/>
          </a:ln>
        </p:spPr>
        <p:txBody>
          <a:bodyPr wrap="none" anchor="ctr"/>
          <a:lstStyle/>
          <a:p>
            <a:pPr algn="ctr"/>
            <a:r>
              <a:rPr lang="en-GB" sz="1800" b="1">
                <a:solidFill>
                  <a:srgbClr val="FFFF00"/>
                </a:solidFill>
              </a:rPr>
              <a:t>GSR Part 2</a:t>
            </a:r>
          </a:p>
          <a:p>
            <a:pPr algn="ctr"/>
            <a:r>
              <a:rPr lang="en-GB" sz="1800" b="1">
                <a:solidFill>
                  <a:srgbClr val="FFFF00"/>
                </a:solidFill>
              </a:rPr>
              <a:t>2016</a:t>
            </a:r>
            <a:endParaRPr lang="en-US" sz="1800" b="1">
              <a:solidFill>
                <a:srgbClr val="FFFF00"/>
              </a:solidFill>
            </a:endParaRPr>
          </a:p>
        </p:txBody>
      </p:sp>
      <p:sp>
        <p:nvSpPr>
          <p:cNvPr id="35" name="Rectangle 28"/>
          <p:cNvSpPr>
            <a:spLocks noChangeArrowheads="1"/>
          </p:cNvSpPr>
          <p:nvPr/>
        </p:nvSpPr>
        <p:spPr bwMode="auto">
          <a:xfrm>
            <a:off x="6434302" y="4157336"/>
            <a:ext cx="1320800" cy="609600"/>
          </a:xfrm>
          <a:prstGeom prst="rect">
            <a:avLst/>
          </a:prstGeom>
          <a:solidFill>
            <a:schemeClr val="accent5"/>
          </a:solidFill>
          <a:ln w="12700">
            <a:solidFill>
              <a:schemeClr val="tx1"/>
            </a:solidFill>
            <a:miter lim="800000"/>
            <a:headEnd/>
            <a:tailEnd/>
          </a:ln>
          <a:effectLst/>
        </p:spPr>
        <p:txBody>
          <a:bodyPr wrap="none" anchor="ctr"/>
          <a:lstStyle/>
          <a:p>
            <a:pPr algn="ctr">
              <a:lnSpc>
                <a:spcPct val="75000"/>
              </a:lnSpc>
              <a:defRPr/>
            </a:pPr>
            <a:r>
              <a:rPr lang="en-GB" sz="1800">
                <a:solidFill>
                  <a:srgbClr val="002673"/>
                </a:solidFill>
                <a:latin typeface="Arial" charset="0"/>
              </a:rPr>
              <a:t>50-C-Q</a:t>
            </a:r>
          </a:p>
          <a:p>
            <a:pPr algn="ctr">
              <a:lnSpc>
                <a:spcPct val="75000"/>
              </a:lnSpc>
              <a:defRPr/>
            </a:pPr>
            <a:r>
              <a:rPr lang="en-GB" sz="1800">
                <a:solidFill>
                  <a:srgbClr val="002673"/>
                </a:solidFill>
                <a:latin typeface="Arial" charset="0"/>
              </a:rPr>
              <a:t>1996</a:t>
            </a:r>
            <a:endParaRPr lang="en-US" sz="1800">
              <a:solidFill>
                <a:srgbClr val="002673"/>
              </a:solidFill>
              <a:latin typeface="Arial" charset="0"/>
            </a:endParaRPr>
          </a:p>
        </p:txBody>
      </p:sp>
      <p:sp>
        <p:nvSpPr>
          <p:cNvPr id="36" name="Rectangle 29"/>
          <p:cNvSpPr>
            <a:spLocks noChangeArrowheads="1"/>
          </p:cNvSpPr>
          <p:nvPr/>
        </p:nvSpPr>
        <p:spPr bwMode="auto">
          <a:xfrm>
            <a:off x="4926044" y="4949498"/>
            <a:ext cx="1320800" cy="609600"/>
          </a:xfrm>
          <a:prstGeom prst="rect">
            <a:avLst/>
          </a:prstGeom>
          <a:solidFill>
            <a:schemeClr val="accent5"/>
          </a:solidFill>
          <a:ln w="12700">
            <a:solidFill>
              <a:schemeClr val="tx1"/>
            </a:solidFill>
            <a:miter lim="800000"/>
            <a:headEnd/>
            <a:tailEnd/>
          </a:ln>
          <a:effectLst/>
        </p:spPr>
        <p:txBody>
          <a:bodyPr wrap="none" anchor="ctr"/>
          <a:lstStyle/>
          <a:p>
            <a:pPr>
              <a:lnSpc>
                <a:spcPct val="75000"/>
              </a:lnSpc>
              <a:defRPr/>
            </a:pPr>
            <a:r>
              <a:rPr lang="en-GB" sz="1800">
                <a:solidFill>
                  <a:srgbClr val="002673"/>
                </a:solidFill>
                <a:latin typeface="Arial" charset="0"/>
              </a:rPr>
              <a:t>50-C-QA</a:t>
            </a:r>
          </a:p>
          <a:p>
            <a:pPr>
              <a:lnSpc>
                <a:spcPct val="75000"/>
              </a:lnSpc>
              <a:defRPr/>
            </a:pPr>
            <a:r>
              <a:rPr lang="en-GB" sz="1800">
                <a:solidFill>
                  <a:srgbClr val="002673"/>
                </a:solidFill>
                <a:latin typeface="Arial" charset="0"/>
              </a:rPr>
              <a:t> 1985-88</a:t>
            </a:r>
            <a:endParaRPr lang="en-US" sz="1800">
              <a:solidFill>
                <a:srgbClr val="002673"/>
              </a:solidFill>
              <a:latin typeface="Arial" charset="0"/>
            </a:endParaRPr>
          </a:p>
        </p:txBody>
      </p:sp>
      <p:sp>
        <p:nvSpPr>
          <p:cNvPr id="37" name="Line 30"/>
          <p:cNvSpPr>
            <a:spLocks noChangeShapeType="1"/>
          </p:cNvSpPr>
          <p:nvPr/>
        </p:nvSpPr>
        <p:spPr bwMode="auto">
          <a:xfrm>
            <a:off x="4279402" y="5130473"/>
            <a:ext cx="64664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31"/>
          <p:cNvSpPr>
            <a:spLocks noChangeShapeType="1"/>
          </p:cNvSpPr>
          <p:nvPr/>
        </p:nvSpPr>
        <p:spPr bwMode="auto">
          <a:xfrm>
            <a:off x="5626001" y="4495473"/>
            <a:ext cx="80830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32"/>
          <p:cNvSpPr>
            <a:spLocks noChangeShapeType="1"/>
          </p:cNvSpPr>
          <p:nvPr/>
        </p:nvSpPr>
        <p:spPr bwMode="auto">
          <a:xfrm>
            <a:off x="6993234" y="3465186"/>
            <a:ext cx="63804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33"/>
          <p:cNvSpPr>
            <a:spLocks noChangeShapeType="1"/>
          </p:cNvSpPr>
          <p:nvPr/>
        </p:nvSpPr>
        <p:spPr bwMode="auto">
          <a:xfrm>
            <a:off x="8124857" y="2217411"/>
            <a:ext cx="23045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cxnSp>
        <p:nvCxnSpPr>
          <p:cNvPr id="41" name="Straight Connector 40"/>
          <p:cNvCxnSpPr/>
          <p:nvPr/>
        </p:nvCxnSpPr>
        <p:spPr>
          <a:xfrm>
            <a:off x="6561567" y="2869873"/>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3"/>
          <p:cNvSpPr txBox="1">
            <a:spLocks noChangeArrowheads="1"/>
          </p:cNvSpPr>
          <p:nvPr/>
        </p:nvSpPr>
        <p:spPr bwMode="auto">
          <a:xfrm>
            <a:off x="6837592" y="1625385"/>
            <a:ext cx="30684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1" hangingPunct="1">
              <a:lnSpc>
                <a:spcPct val="75000"/>
              </a:lnSpc>
            </a:pPr>
            <a:r>
              <a:rPr lang="en-GB" b="1" dirty="0">
                <a:solidFill>
                  <a:srgbClr val="FF0000"/>
                </a:solidFill>
                <a:latin typeface="Arial" charset="0"/>
              </a:rPr>
              <a:t>Systemic approach</a:t>
            </a:r>
          </a:p>
        </p:txBody>
      </p:sp>
    </p:spTree>
    <p:extLst>
      <p:ext uri="{BB962C8B-B14F-4D97-AF65-F5344CB8AC3E}">
        <p14:creationId xmlns:p14="http://schemas.microsoft.com/office/powerpoint/2010/main" val="39906406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45" y="2479355"/>
            <a:ext cx="2092987" cy="2890838"/>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16388" name="AutoShape 4"/>
          <p:cNvSpPr>
            <a:spLocks noChangeArrowheads="1"/>
          </p:cNvSpPr>
          <p:nvPr/>
        </p:nvSpPr>
        <p:spPr bwMode="auto">
          <a:xfrm rot="-5400000">
            <a:off x="2206106" y="3943647"/>
            <a:ext cx="306388" cy="429223"/>
          </a:xfrm>
          <a:prstGeom prst="downArrow">
            <a:avLst>
              <a:gd name="adj1" fmla="val 50000"/>
              <a:gd name="adj2" fmla="val 43264"/>
            </a:avLst>
          </a:prstGeom>
          <a:solidFill>
            <a:srgbClr val="3333FF"/>
          </a:solidFill>
          <a:ln w="3175">
            <a:solidFill>
              <a:schemeClr val="tx1"/>
            </a:solidFill>
            <a:miter lim="800000"/>
            <a:headEnd type="none" w="sm" len="sm"/>
            <a:tailEnd type="none" w="sm" len="sm"/>
          </a:ln>
        </p:spPr>
        <p:txBody>
          <a:bodyPr wrap="none" anchor="ctr"/>
          <a:lstStyle/>
          <a:p>
            <a:endParaRPr lang="en-US"/>
          </a:p>
        </p:txBody>
      </p:sp>
      <p:sp>
        <p:nvSpPr>
          <p:cNvPr id="16389" name="Text Box 5"/>
          <p:cNvSpPr txBox="1">
            <a:spLocks noChangeArrowheads="1"/>
          </p:cNvSpPr>
          <p:nvPr/>
        </p:nvSpPr>
        <p:spPr bwMode="auto">
          <a:xfrm>
            <a:off x="37836" y="1452174"/>
            <a:ext cx="235439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200">
                <a:solidFill>
                  <a:schemeClr val="tx1"/>
                </a:solidFill>
                <a:latin typeface="Times New Roman" pitchFamily="18" charset="0"/>
                <a:cs typeface="Times New Roman" pitchFamily="18" charset="0"/>
              </a:defRPr>
            </a:lvl1pPr>
            <a:lvl2pPr marL="742950" indent="-285750" eaLnBrk="0" hangingPunct="0">
              <a:defRPr sz="3200">
                <a:solidFill>
                  <a:schemeClr val="tx1"/>
                </a:solidFill>
                <a:latin typeface="Times New Roman" pitchFamily="18" charset="0"/>
                <a:cs typeface="Times New Roman" pitchFamily="18" charset="0"/>
              </a:defRPr>
            </a:lvl2pPr>
            <a:lvl3pPr marL="1143000" indent="-228600" eaLnBrk="0" hangingPunct="0">
              <a:defRPr sz="3200">
                <a:solidFill>
                  <a:schemeClr val="tx1"/>
                </a:solidFill>
                <a:latin typeface="Times New Roman" pitchFamily="18" charset="0"/>
                <a:cs typeface="Times New Roman" pitchFamily="18" charset="0"/>
              </a:defRPr>
            </a:lvl3pPr>
            <a:lvl4pPr marL="1600200" indent="-228600" eaLnBrk="0" hangingPunct="0">
              <a:defRPr sz="3200">
                <a:solidFill>
                  <a:schemeClr val="tx1"/>
                </a:solidFill>
                <a:latin typeface="Times New Roman" pitchFamily="18" charset="0"/>
                <a:cs typeface="Times New Roman" pitchFamily="18" charset="0"/>
              </a:defRPr>
            </a:lvl4pPr>
            <a:lvl5pPr marL="2057400" indent="-228600" eaLnBrk="0" hangingPunct="0">
              <a:defRPr sz="32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9pPr>
          </a:lstStyle>
          <a:p>
            <a:pPr algn="l" eaLnBrk="1" hangingPunct="1"/>
            <a:r>
              <a:rPr lang="en-GB" sz="1400" b="1" dirty="0">
                <a:solidFill>
                  <a:srgbClr val="0000FF"/>
                </a:solidFill>
              </a:rPr>
              <a:t>Effective leadership and management for safety must be established and sustained</a:t>
            </a:r>
          </a:p>
        </p:txBody>
      </p:sp>
      <p:sp>
        <p:nvSpPr>
          <p:cNvPr id="16390" name="Text Box 6"/>
          <p:cNvSpPr txBox="1">
            <a:spLocks noChangeArrowheads="1"/>
          </p:cNvSpPr>
          <p:nvPr/>
        </p:nvSpPr>
        <p:spPr bwMode="auto">
          <a:xfrm>
            <a:off x="3182440" y="1962862"/>
            <a:ext cx="28565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000" rIns="18000">
            <a:spAutoFit/>
          </a:bodyPr>
          <a:lstStyle>
            <a:lvl1pPr eaLnBrk="0" hangingPunct="0">
              <a:defRPr sz="3200">
                <a:solidFill>
                  <a:schemeClr val="tx1"/>
                </a:solidFill>
                <a:latin typeface="Times New Roman" pitchFamily="18" charset="0"/>
                <a:cs typeface="Times New Roman" pitchFamily="18" charset="0"/>
              </a:defRPr>
            </a:lvl1pPr>
            <a:lvl2pPr marL="742950" indent="-285750" eaLnBrk="0" hangingPunct="0">
              <a:defRPr sz="3200">
                <a:solidFill>
                  <a:schemeClr val="tx1"/>
                </a:solidFill>
                <a:latin typeface="Times New Roman" pitchFamily="18" charset="0"/>
                <a:cs typeface="Times New Roman" pitchFamily="18" charset="0"/>
              </a:defRPr>
            </a:lvl2pPr>
            <a:lvl3pPr marL="1143000" indent="-228600" eaLnBrk="0" hangingPunct="0">
              <a:defRPr sz="3200">
                <a:solidFill>
                  <a:schemeClr val="tx1"/>
                </a:solidFill>
                <a:latin typeface="Times New Roman" pitchFamily="18" charset="0"/>
                <a:cs typeface="Times New Roman" pitchFamily="18" charset="0"/>
              </a:defRPr>
            </a:lvl3pPr>
            <a:lvl4pPr marL="1600200" indent="-228600" eaLnBrk="0" hangingPunct="0">
              <a:defRPr sz="3200">
                <a:solidFill>
                  <a:schemeClr val="tx1"/>
                </a:solidFill>
                <a:latin typeface="Times New Roman" pitchFamily="18" charset="0"/>
                <a:cs typeface="Times New Roman" pitchFamily="18" charset="0"/>
              </a:defRPr>
            </a:lvl4pPr>
            <a:lvl5pPr marL="2057400" indent="-228600" eaLnBrk="0" hangingPunct="0">
              <a:defRPr sz="32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9pPr>
          </a:lstStyle>
          <a:p>
            <a:pPr eaLnBrk="1" hangingPunct="1"/>
            <a:r>
              <a:rPr lang="en-GB" sz="1500" b="1" dirty="0">
                <a:solidFill>
                  <a:srgbClr val="FF3300"/>
                </a:solidFill>
              </a:rPr>
              <a:t>Safety shall be paramount within the management system</a:t>
            </a:r>
          </a:p>
        </p:txBody>
      </p:sp>
      <p:sp>
        <p:nvSpPr>
          <p:cNvPr id="16391" name="AutoShape 7"/>
          <p:cNvSpPr>
            <a:spLocks noChangeArrowheads="1"/>
          </p:cNvSpPr>
          <p:nvPr/>
        </p:nvSpPr>
        <p:spPr bwMode="auto">
          <a:xfrm rot="-5400000">
            <a:off x="6051518" y="4576119"/>
            <a:ext cx="319088" cy="411111"/>
          </a:xfrm>
          <a:prstGeom prst="downArrow">
            <a:avLst>
              <a:gd name="adj1" fmla="val 50000"/>
              <a:gd name="adj2" fmla="val 43159"/>
            </a:avLst>
          </a:prstGeom>
          <a:solidFill>
            <a:srgbClr val="3333FF"/>
          </a:solidFill>
          <a:ln w="3175" algn="ctr">
            <a:solidFill>
              <a:schemeClr val="tx1"/>
            </a:solidFill>
            <a:miter lim="800000"/>
            <a:headEnd type="none" w="sm" len="sm"/>
            <a:tailEnd type="none" w="sm" len="sm"/>
          </a:ln>
        </p:spPr>
        <p:txBody>
          <a:bodyPr wrap="none" anchor="ctr"/>
          <a:lstStyle/>
          <a:p>
            <a:endParaRPr lang="en-US"/>
          </a:p>
        </p:txBody>
      </p:sp>
      <p:sp>
        <p:nvSpPr>
          <p:cNvPr id="16392" name="Text Box 9"/>
          <p:cNvSpPr txBox="1">
            <a:spLocks noChangeArrowheads="1"/>
          </p:cNvSpPr>
          <p:nvPr/>
        </p:nvSpPr>
        <p:spPr bwMode="auto">
          <a:xfrm>
            <a:off x="6794220" y="2512136"/>
            <a:ext cx="299531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000" rIns="18000">
            <a:spAutoFit/>
          </a:bodyPr>
          <a:lstStyle>
            <a:lvl1pPr eaLnBrk="0" hangingPunct="0">
              <a:defRPr sz="3200">
                <a:solidFill>
                  <a:schemeClr val="tx1"/>
                </a:solidFill>
                <a:latin typeface="Times New Roman" pitchFamily="18" charset="0"/>
                <a:cs typeface="Times New Roman" pitchFamily="18" charset="0"/>
              </a:defRPr>
            </a:lvl1pPr>
            <a:lvl2pPr marL="742950" indent="-285750" eaLnBrk="0" hangingPunct="0">
              <a:defRPr sz="3200">
                <a:solidFill>
                  <a:schemeClr val="tx1"/>
                </a:solidFill>
                <a:latin typeface="Times New Roman" pitchFamily="18" charset="0"/>
                <a:cs typeface="Times New Roman" pitchFamily="18" charset="0"/>
              </a:defRPr>
            </a:lvl2pPr>
            <a:lvl3pPr marL="1143000" indent="-228600" eaLnBrk="0" hangingPunct="0">
              <a:defRPr sz="3200">
                <a:solidFill>
                  <a:schemeClr val="tx1"/>
                </a:solidFill>
                <a:latin typeface="Times New Roman" pitchFamily="18" charset="0"/>
                <a:cs typeface="Times New Roman" pitchFamily="18" charset="0"/>
              </a:defRPr>
            </a:lvl3pPr>
            <a:lvl4pPr marL="1600200" indent="-228600" eaLnBrk="0" hangingPunct="0">
              <a:defRPr sz="3200">
                <a:solidFill>
                  <a:schemeClr val="tx1"/>
                </a:solidFill>
                <a:latin typeface="Times New Roman" pitchFamily="18" charset="0"/>
                <a:cs typeface="Times New Roman" pitchFamily="18" charset="0"/>
              </a:defRPr>
            </a:lvl4pPr>
            <a:lvl5pPr marL="2057400" indent="-228600" eaLnBrk="0" hangingPunct="0">
              <a:defRPr sz="3200">
                <a:solidFill>
                  <a:schemeClr val="tx1"/>
                </a:solidFill>
                <a:latin typeface="Times New Roman" pitchFamily="18" charset="0"/>
                <a:cs typeface="Times New Roman" pitchFamily="18" charset="0"/>
              </a:defRPr>
            </a:lvl5pPr>
            <a:lvl6pPr marL="25146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6pPr>
            <a:lvl7pPr marL="29718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7pPr>
            <a:lvl8pPr marL="34290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8pPr>
            <a:lvl9pPr marL="3886200" indent="-228600" algn="ctr" eaLnBrk="0" fontAlgn="base" hangingPunct="0">
              <a:spcBef>
                <a:spcPct val="0"/>
              </a:spcBef>
              <a:spcAft>
                <a:spcPct val="0"/>
              </a:spcAft>
              <a:defRPr sz="3200">
                <a:solidFill>
                  <a:schemeClr val="tx1"/>
                </a:solidFill>
                <a:latin typeface="Times New Roman" pitchFamily="18" charset="0"/>
                <a:cs typeface="Times New Roman" pitchFamily="18" charset="0"/>
              </a:defRPr>
            </a:lvl9pPr>
          </a:lstStyle>
          <a:p>
            <a:pPr algn="l" eaLnBrk="1" hangingPunct="1"/>
            <a:r>
              <a:rPr lang="en-GB" sz="1400" b="1" dirty="0" smtClean="0">
                <a:solidFill>
                  <a:srgbClr val="008000"/>
                </a:solidFill>
              </a:rPr>
              <a:t>Provide </a:t>
            </a:r>
            <a:r>
              <a:rPr lang="en-GB" sz="1400" b="1" dirty="0">
                <a:solidFill>
                  <a:srgbClr val="008000"/>
                </a:solidFill>
              </a:rPr>
              <a:t>guidance for management system implementation and </a:t>
            </a:r>
            <a:r>
              <a:rPr lang="en-GB" sz="1400" b="1" dirty="0" smtClean="0">
                <a:solidFill>
                  <a:srgbClr val="008000"/>
                </a:solidFill>
              </a:rPr>
              <a:t>sustainability</a:t>
            </a:r>
            <a:endParaRPr lang="en-GB" sz="1400" b="1" dirty="0">
              <a:solidFill>
                <a:srgbClr val="008000"/>
              </a:solidFill>
            </a:endParaRPr>
          </a:p>
        </p:txBody>
      </p:sp>
      <p:sp>
        <p:nvSpPr>
          <p:cNvPr id="16398" name="Rectangle 15"/>
          <p:cNvSpPr>
            <a:spLocks noChangeArrowheads="1"/>
          </p:cNvSpPr>
          <p:nvPr/>
        </p:nvSpPr>
        <p:spPr bwMode="black">
          <a:xfrm>
            <a:off x="0" y="908566"/>
            <a:ext cx="990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p>
            <a:pPr marL="685800" indent="-685800" algn="l">
              <a:spcBef>
                <a:spcPct val="20000"/>
              </a:spcBef>
              <a:buFontTx/>
              <a:buAutoNum type="arabicPeriod" startAt="3"/>
            </a:pPr>
            <a:endParaRPr lang="en-US" b="1">
              <a:solidFill>
                <a:srgbClr val="000099"/>
              </a:solidFill>
            </a:endParaRPr>
          </a:p>
        </p:txBody>
      </p:sp>
      <p:sp>
        <p:nvSpPr>
          <p:cNvPr id="418832" name="Rectangle 16"/>
          <p:cNvSpPr>
            <a:spLocks noChangeArrowheads="1"/>
          </p:cNvSpPr>
          <p:nvPr/>
        </p:nvSpPr>
        <p:spPr bwMode="auto">
          <a:xfrm>
            <a:off x="111787" y="1104900"/>
            <a:ext cx="3202252" cy="369332"/>
          </a:xfrm>
          <a:prstGeom prst="rect">
            <a:avLst/>
          </a:prstGeom>
          <a:noFill/>
          <a:ln>
            <a:noFill/>
          </a:ln>
          <a:effectLst/>
          <a:extLst/>
        </p:spPr>
        <p:txBody>
          <a:bodyPr wrap="square" lIns="18000" rIns="18000">
            <a:spAutoFit/>
          </a:bodyPr>
          <a:lstStyle/>
          <a:p>
            <a:pPr>
              <a:defRPr/>
            </a:pPr>
            <a:r>
              <a:rPr lang="en-GB" sz="1800" b="1" dirty="0">
                <a:solidFill>
                  <a:srgbClr val="0000CC"/>
                </a:solidFill>
                <a:effectLst>
                  <a:outerShdw blurRad="38100" dist="38100" dir="2700000" algn="tl">
                    <a:srgbClr val="000000"/>
                  </a:outerShdw>
                </a:effectLst>
                <a:cs typeface="+mn-cs"/>
              </a:rPr>
              <a:t>SAFETY </a:t>
            </a:r>
            <a:r>
              <a:rPr lang="en-GB" sz="1800" b="1" dirty="0" smtClean="0">
                <a:solidFill>
                  <a:srgbClr val="0000CC"/>
                </a:solidFill>
                <a:effectLst>
                  <a:outerShdw blurRad="38100" dist="38100" dir="2700000" algn="tl">
                    <a:srgbClr val="000000"/>
                  </a:outerShdw>
                </a:effectLst>
                <a:cs typeface="+mn-cs"/>
              </a:rPr>
              <a:t>FUNDAMENTALS</a:t>
            </a:r>
            <a:endParaRPr lang="en-GB" sz="1800" b="1" dirty="0">
              <a:solidFill>
                <a:srgbClr val="0000CC"/>
              </a:solidFill>
              <a:effectLst>
                <a:outerShdw blurRad="38100" dist="38100" dir="2700000" algn="tl">
                  <a:srgbClr val="000000"/>
                </a:outerShdw>
              </a:effectLst>
              <a:cs typeface="+mn-cs"/>
            </a:endParaRPr>
          </a:p>
        </p:txBody>
      </p:sp>
      <p:sp>
        <p:nvSpPr>
          <p:cNvPr id="418833" name="Rectangle 17"/>
          <p:cNvSpPr>
            <a:spLocks noChangeArrowheads="1"/>
          </p:cNvSpPr>
          <p:nvPr/>
        </p:nvSpPr>
        <p:spPr bwMode="auto">
          <a:xfrm>
            <a:off x="3056071" y="1619508"/>
            <a:ext cx="3289962" cy="369332"/>
          </a:xfrm>
          <a:prstGeom prst="rect">
            <a:avLst/>
          </a:prstGeom>
          <a:noFill/>
          <a:ln>
            <a:noFill/>
          </a:ln>
          <a:effectLst/>
          <a:extLst/>
        </p:spPr>
        <p:txBody>
          <a:bodyPr>
            <a:spAutoFit/>
          </a:bodyPr>
          <a:lstStyle/>
          <a:p>
            <a:pPr>
              <a:defRPr/>
            </a:pPr>
            <a:r>
              <a:rPr lang="en-GB" sz="1800" b="1" dirty="0">
                <a:solidFill>
                  <a:srgbClr val="FF0000"/>
                </a:solidFill>
                <a:effectLst>
                  <a:outerShdw blurRad="38100" dist="38100" dir="2700000" algn="tl">
                    <a:srgbClr val="000000"/>
                  </a:outerShdw>
                </a:effectLst>
                <a:cs typeface="+mn-cs"/>
              </a:rPr>
              <a:t>SAFETY </a:t>
            </a:r>
            <a:r>
              <a:rPr lang="en-GB" sz="1800" b="1" dirty="0" smtClean="0">
                <a:solidFill>
                  <a:srgbClr val="FF0000"/>
                </a:solidFill>
                <a:effectLst>
                  <a:outerShdw blurRad="38100" dist="38100" dir="2700000" algn="tl">
                    <a:srgbClr val="000000"/>
                  </a:outerShdw>
                </a:effectLst>
                <a:cs typeface="+mn-cs"/>
              </a:rPr>
              <a:t>REQUIREMENTS</a:t>
            </a:r>
            <a:endParaRPr lang="en-GB" sz="1800" b="1" dirty="0">
              <a:solidFill>
                <a:srgbClr val="FF0000"/>
              </a:solidFill>
              <a:effectLst>
                <a:outerShdw blurRad="38100" dist="38100" dir="2700000" algn="tl">
                  <a:srgbClr val="000000"/>
                </a:outerShdw>
              </a:effectLst>
              <a:cs typeface="+mn-cs"/>
            </a:endParaRPr>
          </a:p>
        </p:txBody>
      </p:sp>
      <p:sp>
        <p:nvSpPr>
          <p:cNvPr id="418834" name="Rectangle 18"/>
          <p:cNvSpPr>
            <a:spLocks noChangeArrowheads="1"/>
          </p:cNvSpPr>
          <p:nvPr/>
        </p:nvSpPr>
        <p:spPr bwMode="auto">
          <a:xfrm>
            <a:off x="6747199" y="2195572"/>
            <a:ext cx="2341335" cy="369332"/>
          </a:xfrm>
          <a:prstGeom prst="rect">
            <a:avLst/>
          </a:prstGeom>
          <a:noFill/>
          <a:ln>
            <a:noFill/>
          </a:ln>
          <a:effectLst/>
          <a:extLst/>
        </p:spPr>
        <p:txBody>
          <a:bodyPr wrap="square">
            <a:spAutoFit/>
          </a:bodyPr>
          <a:lstStyle/>
          <a:p>
            <a:pPr>
              <a:defRPr/>
            </a:pPr>
            <a:r>
              <a:rPr lang="en-GB" sz="1800" b="1" dirty="0" smtClean="0">
                <a:solidFill>
                  <a:srgbClr val="008000"/>
                </a:solidFill>
                <a:effectLst>
                  <a:outerShdw blurRad="38100" dist="38100" dir="2700000" algn="tl">
                    <a:srgbClr val="000000"/>
                  </a:outerShdw>
                </a:effectLst>
                <a:cs typeface="+mn-cs"/>
              </a:rPr>
              <a:t>SAFETY GUIDES</a:t>
            </a:r>
            <a:endParaRPr lang="en-GB" sz="1800" b="1" dirty="0">
              <a:solidFill>
                <a:srgbClr val="008000"/>
              </a:solidFill>
              <a:effectLst>
                <a:outerShdw blurRad="38100" dist="38100" dir="2700000" algn="tl">
                  <a:srgbClr val="000000"/>
                </a:outerShdw>
              </a:effectLst>
              <a:cs typeface="+mn-cs"/>
            </a:endParaRPr>
          </a:p>
        </p:txBody>
      </p:sp>
      <p:pic>
        <p:nvPicPr>
          <p:cNvPr id="16403" name="Picture 20" descr="GS_G_3_1_Co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3602" y="3441825"/>
            <a:ext cx="1707754" cy="2360613"/>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a:xfrm>
            <a:off x="9178529" y="6510944"/>
            <a:ext cx="552053" cy="293688"/>
          </a:xfrm>
          <a:prstGeom prst="rect">
            <a:avLst/>
          </a:prstGeom>
        </p:spPr>
        <p:txBody>
          <a:bodyPr/>
          <a:lstStyle/>
          <a:p>
            <a:pPr>
              <a:defRPr/>
            </a:pPr>
            <a:fld id="{32E8F94E-DB2D-4057-A1E9-6F3AB67F8999}" type="slidenum">
              <a:rPr lang="en-GB" smtClean="0"/>
              <a:pPr>
                <a:defRPr/>
              </a:pPr>
              <a:t>11</a:t>
            </a:fld>
            <a:endParaRPr lang="en-GB" dirty="0"/>
          </a:p>
        </p:txBody>
      </p:sp>
      <p:cxnSp>
        <p:nvCxnSpPr>
          <p:cNvPr id="3" name="Elbow Connector 2"/>
          <p:cNvCxnSpPr>
            <a:stCxn id="16389" idx="3"/>
            <a:endCxn id="16390" idx="1"/>
          </p:cNvCxnSpPr>
          <p:nvPr/>
        </p:nvCxnSpPr>
        <p:spPr>
          <a:xfrm>
            <a:off x="2392231" y="1821506"/>
            <a:ext cx="790209" cy="415994"/>
          </a:xfrm>
          <a:prstGeom prst="bentConnector3">
            <a:avLst>
              <a:gd name="adj1" fmla="val 50000"/>
            </a:avLst>
          </a:prstGeom>
          <a:noFill/>
          <a:ln w="28575" cmpd="sng">
            <a:solidFill>
              <a:srgbClr val="FF3300"/>
            </a:solidFill>
            <a:round/>
            <a:headEnd/>
            <a:tailEnd type="arrow" w="med" len="med"/>
          </a:ln>
          <a:extLst>
            <a:ext uri="{909E8E84-426E-40DD-AFC4-6F175D3DCCD1}">
              <a14:hiddenFill xmlns:a14="http://schemas.microsoft.com/office/drawing/2010/main">
                <a:solidFill>
                  <a:srgbClr val="FFFFFF"/>
                </a:solidFill>
              </a14:hiddenFill>
            </a:ext>
          </a:extLst>
        </p:spPr>
      </p:cxnSp>
      <p:cxnSp>
        <p:nvCxnSpPr>
          <p:cNvPr id="6" name="Elbow Connector 5"/>
          <p:cNvCxnSpPr>
            <a:stCxn id="16390" idx="3"/>
            <a:endCxn id="16392" idx="1"/>
          </p:cNvCxnSpPr>
          <p:nvPr/>
        </p:nvCxnSpPr>
        <p:spPr>
          <a:xfrm>
            <a:off x="6039015" y="2237500"/>
            <a:ext cx="755206" cy="643969"/>
          </a:xfrm>
          <a:prstGeom prst="bentConnector3">
            <a:avLst/>
          </a:prstGeom>
          <a:noFill/>
          <a:ln w="28575" cap="flat" cmpd="sng">
            <a:solidFill>
              <a:srgbClr val="008000"/>
            </a:solidFill>
            <a:prstDash val="solid"/>
            <a:round/>
            <a:headEnd type="none" w="med" len="med"/>
            <a:tailEnd type="arrow" w="med" len="med"/>
          </a:ln>
          <a:extLst>
            <a:ext uri="{909E8E84-426E-40DD-AFC4-6F175D3DCCD1}">
              <a14:hiddenFill xmlns:a14="http://schemas.microsoft.com/office/drawing/2010/main">
                <a:solidFill>
                  <a:srgbClr val="FFFFFF"/>
                </a:solidFill>
              </a14:hiddenFill>
            </a:ext>
          </a:extLst>
        </p:spPr>
      </p:cxnSp>
      <p:sp>
        <p:nvSpPr>
          <p:cNvPr id="32" name="TextBox 31"/>
          <p:cNvSpPr txBox="1"/>
          <p:nvPr/>
        </p:nvSpPr>
        <p:spPr>
          <a:xfrm>
            <a:off x="159441" y="5855055"/>
            <a:ext cx="7158758" cy="646331"/>
          </a:xfrm>
          <a:prstGeom prst="rect">
            <a:avLst/>
          </a:prstGeom>
          <a:solidFill>
            <a:schemeClr val="bg1"/>
          </a:solidFill>
          <a:ln w="3175">
            <a:solidFill>
              <a:srgbClr val="EAEAEA"/>
            </a:solidFill>
          </a:ln>
          <a:effectLst>
            <a:outerShdw blurRad="63500" sx="102000" sy="102000" algn="ctr" rotWithShape="0">
              <a:prstClr val="black">
                <a:alpha val="40000"/>
              </a:prstClr>
            </a:outerShdw>
          </a:effectLst>
        </p:spPr>
        <p:txBody>
          <a:bodyPr wrap="square" rtlCol="0">
            <a:spAutoFit/>
          </a:bodyPr>
          <a:lstStyle/>
          <a:p>
            <a:pPr algn="ctr"/>
            <a:r>
              <a:rPr lang="en-GB" dirty="0" smtClean="0"/>
              <a:t>Provide basis for developing and implementing </a:t>
            </a:r>
            <a:r>
              <a:rPr lang="en-GB" b="1" dirty="0" smtClean="0"/>
              <a:t>Leadership and Management System for Regulatory Body</a:t>
            </a:r>
            <a:endParaRPr lang="en-GB" b="1" dirty="0"/>
          </a:p>
        </p:txBody>
      </p:sp>
      <p:pic>
        <p:nvPicPr>
          <p:cNvPr id="16404"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06479" y="4017963"/>
            <a:ext cx="1761067" cy="2360612"/>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95744" y="3115154"/>
            <a:ext cx="1909998" cy="265998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65780" y="2951720"/>
            <a:ext cx="1764717" cy="265979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itle 1"/>
          <p:cNvSpPr txBox="1">
            <a:spLocks/>
          </p:cNvSpPr>
          <p:nvPr/>
        </p:nvSpPr>
        <p:spPr>
          <a:xfrm>
            <a:off x="0" y="0"/>
            <a:ext cx="9000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Standards</a:t>
            </a:r>
            <a:endParaRPr lang="en-GB" sz="2800" dirty="0"/>
          </a:p>
        </p:txBody>
      </p:sp>
      <p:sp>
        <p:nvSpPr>
          <p:cNvPr id="23"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24"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8834214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Content Placeholder 2"/>
          <p:cNvSpPr>
            <a:spLocks noGrp="1"/>
          </p:cNvSpPr>
          <p:nvPr>
            <p:ph idx="1"/>
          </p:nvPr>
        </p:nvSpPr>
        <p:spPr>
          <a:xfrm>
            <a:off x="204952" y="1958871"/>
            <a:ext cx="9261481" cy="3705667"/>
          </a:xfrm>
        </p:spPr>
        <p:txBody>
          <a:bodyPr>
            <a:noAutofit/>
          </a:bodyPr>
          <a:lstStyle/>
          <a:p>
            <a:pPr marL="273050" lvl="2" indent="-273050">
              <a:defRPr/>
            </a:pPr>
            <a:r>
              <a:rPr lang="en-GB" b="1" dirty="0" smtClean="0">
                <a:latin typeface="+mn-lt"/>
              </a:rPr>
              <a:t>Requirement 16 </a:t>
            </a:r>
            <a:r>
              <a:rPr lang="en-GB" i="1" dirty="0" smtClean="0">
                <a:latin typeface="+mn-lt"/>
              </a:rPr>
              <a:t>The </a:t>
            </a:r>
            <a:r>
              <a:rPr lang="en-GB" i="1" dirty="0">
                <a:latin typeface="+mn-lt"/>
              </a:rPr>
              <a:t>regulatory body shall </a:t>
            </a:r>
            <a:r>
              <a:rPr lang="en-GB" b="1" i="1" dirty="0">
                <a:latin typeface="+mn-lt"/>
              </a:rPr>
              <a:t>structure its organisation </a:t>
            </a:r>
            <a:r>
              <a:rPr lang="en-GB" i="1" dirty="0">
                <a:latin typeface="+mn-lt"/>
              </a:rPr>
              <a:t>and </a:t>
            </a:r>
            <a:r>
              <a:rPr lang="en-GB" b="1" i="1" dirty="0">
                <a:latin typeface="+mn-lt"/>
              </a:rPr>
              <a:t>manage its resources </a:t>
            </a:r>
            <a:r>
              <a:rPr lang="en-GB" i="1" dirty="0">
                <a:latin typeface="+mn-lt"/>
              </a:rPr>
              <a:t>so as to discharge its responsibilities and perform its functions </a:t>
            </a:r>
            <a:r>
              <a:rPr lang="en-GB" i="1" dirty="0" smtClean="0">
                <a:latin typeface="+mn-lt"/>
              </a:rPr>
              <a:t>effectively</a:t>
            </a:r>
            <a:endParaRPr lang="en-GB" i="1" dirty="0">
              <a:latin typeface="+mn-lt"/>
            </a:endParaRPr>
          </a:p>
          <a:p>
            <a:pPr marL="273050" lvl="1" indent="-273050">
              <a:buFont typeface="Arial" pitchFamily="34" charset="0"/>
              <a:buChar char="•"/>
              <a:defRPr/>
            </a:pPr>
            <a:r>
              <a:rPr lang="en-GB" sz="2400" b="1" dirty="0" smtClean="0">
                <a:latin typeface="+mn-lt"/>
              </a:rPr>
              <a:t>Requirement 19 </a:t>
            </a:r>
            <a:r>
              <a:rPr lang="en-GB" sz="2400" i="1" dirty="0" smtClean="0">
                <a:latin typeface="+mn-lt"/>
              </a:rPr>
              <a:t>The </a:t>
            </a:r>
            <a:r>
              <a:rPr lang="en-GB" sz="2400" i="1" dirty="0">
                <a:latin typeface="+mn-lt"/>
              </a:rPr>
              <a:t>regulatory body shall </a:t>
            </a:r>
            <a:r>
              <a:rPr lang="en-GB" sz="2400" b="1" i="1" dirty="0">
                <a:latin typeface="+mn-lt"/>
              </a:rPr>
              <a:t>establish, implement, assess and improve a management system </a:t>
            </a:r>
            <a:r>
              <a:rPr lang="en-GB" sz="2400" i="1" dirty="0">
                <a:latin typeface="+mn-lt"/>
              </a:rPr>
              <a:t>that is aligned with its safety goals and contributes to their </a:t>
            </a:r>
            <a:r>
              <a:rPr lang="en-GB" sz="2400" i="1" dirty="0" smtClean="0">
                <a:latin typeface="+mn-lt"/>
              </a:rPr>
              <a:t>achievement</a:t>
            </a:r>
            <a:endParaRPr lang="en-GB" sz="2400" dirty="0">
              <a:latin typeface="+mn-lt"/>
            </a:endParaRPr>
          </a:p>
          <a:p>
            <a:pPr marL="273050" lvl="1" indent="-273050">
              <a:buFont typeface="Arial" pitchFamily="34" charset="0"/>
              <a:buChar char="•"/>
              <a:defRPr/>
            </a:pPr>
            <a:r>
              <a:rPr lang="en-GB" sz="2400" b="1" dirty="0" smtClean="0">
                <a:latin typeface="+mn-lt"/>
              </a:rPr>
              <a:t>Requirement 34: </a:t>
            </a:r>
            <a:r>
              <a:rPr lang="en-GB" sz="2400" dirty="0" smtClean="0">
                <a:latin typeface="+mn-lt"/>
              </a:rPr>
              <a:t>Promotion of regulations and guides to interested parties</a:t>
            </a:r>
          </a:p>
          <a:p>
            <a:pPr marL="273050" lvl="1" indent="-273050">
              <a:buFont typeface="Arial" pitchFamily="34" charset="0"/>
              <a:buChar char="•"/>
              <a:defRPr/>
            </a:pPr>
            <a:r>
              <a:rPr lang="en-GB" sz="2400" b="1" dirty="0" smtClean="0">
                <a:latin typeface="+mn-lt"/>
              </a:rPr>
              <a:t>Requirement 36: </a:t>
            </a:r>
            <a:r>
              <a:rPr lang="en-GB" sz="2400" dirty="0" smtClean="0">
                <a:latin typeface="+mn-lt"/>
              </a:rPr>
              <a:t>Communication and consultation with interested parties</a:t>
            </a:r>
            <a:endParaRPr lang="en-GB" dirty="0" smtClean="0">
              <a:latin typeface="+mn-lt"/>
            </a:endParaRPr>
          </a:p>
        </p:txBody>
      </p:sp>
      <p:pic>
        <p:nvPicPr>
          <p:cNvPr id="10"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1130" y="252250"/>
            <a:ext cx="1205303" cy="170662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16624" y="879694"/>
            <a:ext cx="7944506" cy="830997"/>
          </a:xfrm>
          <a:prstGeom prst="rect">
            <a:avLst/>
          </a:prstGeom>
        </p:spPr>
        <p:txBody>
          <a:bodyPr wrap="square">
            <a:spAutoFit/>
          </a:bodyPr>
          <a:lstStyle/>
          <a:p>
            <a:pPr marL="0" lvl="1" indent="0">
              <a:spcBef>
                <a:spcPts val="0"/>
              </a:spcBef>
              <a:buNone/>
              <a:defRPr/>
            </a:pPr>
            <a:r>
              <a:rPr lang="en-GB" sz="2400" b="1" dirty="0">
                <a:solidFill>
                  <a:srgbClr val="000000"/>
                </a:solidFill>
              </a:rPr>
              <a:t>GSR Part 1 Governmental, Legal and Regulatory Framework for safety</a:t>
            </a:r>
          </a:p>
        </p:txBody>
      </p:sp>
      <p:sp>
        <p:nvSpPr>
          <p:cNvPr id="11" name="Title 1"/>
          <p:cNvSpPr txBox="1">
            <a:spLocks/>
          </p:cNvSpPr>
          <p:nvPr/>
        </p:nvSpPr>
        <p:spPr>
          <a:xfrm>
            <a:off x="0" y="0"/>
            <a:ext cx="9000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Standards</a:t>
            </a:r>
            <a:endParaRPr lang="en-GB" sz="2800" dirty="0"/>
          </a:p>
        </p:txBody>
      </p:sp>
      <p:sp>
        <p:nvSpPr>
          <p:cNvPr id="12"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12</a:t>
            </a:fld>
            <a:endParaRPr lang="en-US" dirty="0"/>
          </a:p>
        </p:txBody>
      </p:sp>
      <p:sp>
        <p:nvSpPr>
          <p:cNvPr id="13"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4"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00216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Content Placeholder 2"/>
          <p:cNvSpPr>
            <a:spLocks noGrp="1"/>
          </p:cNvSpPr>
          <p:nvPr>
            <p:ph idx="1"/>
          </p:nvPr>
        </p:nvSpPr>
        <p:spPr>
          <a:xfrm>
            <a:off x="191067" y="809622"/>
            <a:ext cx="9198591" cy="5714007"/>
          </a:xfrm>
        </p:spPr>
        <p:txBody>
          <a:bodyPr>
            <a:noAutofit/>
          </a:bodyPr>
          <a:lstStyle/>
          <a:p>
            <a:pPr marL="0" indent="0">
              <a:buNone/>
            </a:pPr>
            <a:r>
              <a:rPr lang="en-GB" sz="2000" b="1" dirty="0" smtClean="0">
                <a:latin typeface="+mn-lt"/>
              </a:rPr>
              <a:t>GSR Part 2 Establishes requirements for a safety focused, Management for safety, Leadership for safety and safety culture </a:t>
            </a:r>
          </a:p>
          <a:p>
            <a:pPr marL="450850" lvl="1" indent="-19050">
              <a:buNone/>
            </a:pPr>
            <a:r>
              <a:rPr lang="en-GB" sz="1800" i="1" dirty="0" smtClean="0">
                <a:latin typeface="+mn-lt"/>
              </a:rPr>
              <a:t>Supports achievement of general aims of management for safety </a:t>
            </a:r>
            <a:r>
              <a:rPr lang="en-US" altLang="ko-KR" sz="1800" i="1" dirty="0" smtClean="0">
                <a:latin typeface="+mn-lt"/>
              </a:rPr>
              <a:t>to demonstrate leadership for safety and to improve safety performance of the organization by fostering a strong safety culture</a:t>
            </a:r>
          </a:p>
          <a:p>
            <a:pPr marL="273050" lvl="2" indent="-273050">
              <a:spcBef>
                <a:spcPts val="0"/>
              </a:spcBef>
              <a:defRPr/>
            </a:pPr>
            <a:endParaRPr lang="en-GB" sz="2000" dirty="0" smtClean="0">
              <a:latin typeface="+mn-lt"/>
            </a:endParaRPr>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48214" y="1897040"/>
            <a:ext cx="953067" cy="131771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5" name="Group 13"/>
          <p:cNvGrpSpPr/>
          <p:nvPr/>
        </p:nvGrpSpPr>
        <p:grpSpPr>
          <a:xfrm>
            <a:off x="545173" y="2461418"/>
            <a:ext cx="6808570" cy="3128732"/>
            <a:chOff x="467544" y="1956452"/>
            <a:chExt cx="6284834" cy="3128732"/>
          </a:xfrm>
        </p:grpSpPr>
        <p:sp>
          <p:nvSpPr>
            <p:cNvPr id="16" name="Content Placeholder 11"/>
            <p:cNvSpPr txBox="1">
              <a:spLocks/>
            </p:cNvSpPr>
            <p:nvPr/>
          </p:nvSpPr>
          <p:spPr>
            <a:xfrm>
              <a:off x="467544" y="1956452"/>
              <a:ext cx="6284834" cy="3128732"/>
            </a:xfrm>
            <a:prstGeom prst="roundRect">
              <a:avLst>
                <a:gd name="adj" fmla="val 6664"/>
              </a:avLst>
            </a:prstGeom>
            <a:solidFill>
              <a:schemeClr val="tx2">
                <a:lumMod val="40000"/>
                <a:lumOff val="60000"/>
              </a:schemeClr>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000" b="1" i="0" u="none" strike="noStrike" kern="1200" cap="none" spc="0" normalizeH="0" baseline="0" noProof="0" dirty="0" smtClean="0">
                  <a:ln>
                    <a:noFill/>
                  </a:ln>
                  <a:solidFill>
                    <a:schemeClr val="lt1"/>
                  </a:solidFill>
                  <a:effectLst/>
                  <a:uLnTx/>
                  <a:uFillTx/>
                  <a:latin typeface="+mn-lt"/>
                  <a:ea typeface="+mn-ea"/>
                  <a:cs typeface="+mn-cs"/>
                </a:rPr>
                <a:t>Achieving the fundamental safety objective</a:t>
              </a:r>
              <a:endParaRPr kumimoji="0" lang="en-GB" sz="2000" b="1" i="0" u="none" strike="noStrike" kern="1200" cap="none" spc="0" normalizeH="0" baseline="0" noProof="0" dirty="0">
                <a:ln>
                  <a:noFill/>
                </a:ln>
                <a:solidFill>
                  <a:schemeClr val="lt1"/>
                </a:solidFill>
                <a:effectLst/>
                <a:uLnTx/>
                <a:uFillTx/>
                <a:latin typeface="+mn-lt"/>
                <a:ea typeface="+mn-ea"/>
                <a:cs typeface="+mn-cs"/>
              </a:endParaRPr>
            </a:p>
          </p:txBody>
        </p:sp>
        <p:graphicFrame>
          <p:nvGraphicFramePr>
            <p:cNvPr id="17" name="Content Placeholder 5"/>
            <p:cNvGraphicFramePr>
              <a:graphicFrameLocks/>
            </p:cNvGraphicFramePr>
            <p:nvPr>
              <p:extLst>
                <p:ext uri="{D42A27DB-BD31-4B8C-83A1-F6EECF244321}">
                  <p14:modId xmlns:p14="http://schemas.microsoft.com/office/powerpoint/2010/main" val="2779938783"/>
                </p:ext>
              </p:extLst>
            </p:nvPr>
          </p:nvGraphicFramePr>
          <p:xfrm>
            <a:off x="676947" y="2798155"/>
            <a:ext cx="5940257" cy="17701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8" name="Rounded Rectangle 17"/>
            <p:cNvSpPr/>
            <p:nvPr/>
          </p:nvSpPr>
          <p:spPr>
            <a:xfrm>
              <a:off x="609280" y="2456518"/>
              <a:ext cx="5980789" cy="327393"/>
            </a:xfrm>
            <a:prstGeom prst="roundRect">
              <a:avLst/>
            </a:prstGeom>
            <a:effectLst>
              <a:outerShdw blurRad="50800" dist="38100" dir="2700000" algn="tl" rotWithShape="0">
                <a:prstClr val="black">
                  <a:alpha val="40000"/>
                </a:prst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en-GB" sz="2000" dirty="0" smtClean="0"/>
                <a:t>Leadership for Safety</a:t>
              </a:r>
              <a:endParaRPr lang="en-GB" sz="2000" dirty="0"/>
            </a:p>
          </p:txBody>
        </p:sp>
        <p:sp>
          <p:nvSpPr>
            <p:cNvPr id="19" name="Rounded Rectangle 18"/>
            <p:cNvSpPr/>
            <p:nvPr/>
          </p:nvSpPr>
          <p:spPr>
            <a:xfrm>
              <a:off x="654499" y="4629455"/>
              <a:ext cx="5980789" cy="327393"/>
            </a:xfrm>
            <a:prstGeom prst="roundRect">
              <a:avLst/>
            </a:prstGeom>
            <a:solidFill>
              <a:srgbClr val="DFDA00"/>
            </a:solidFill>
            <a:ln>
              <a:noFill/>
            </a:ln>
            <a:effectLst>
              <a:outerShdw blurRad="50800" dist="38100" dir="2700000" algn="tl" rotWithShape="0">
                <a:prstClr val="black">
                  <a:alpha val="40000"/>
                </a:prstClr>
              </a:outerShdw>
            </a:effectLst>
          </p:spPr>
          <p:style>
            <a:lnRef idx="1">
              <a:schemeClr val="dk1"/>
            </a:lnRef>
            <a:fillRef idx="3">
              <a:schemeClr val="dk1"/>
            </a:fillRef>
            <a:effectRef idx="2">
              <a:schemeClr val="dk1"/>
            </a:effectRef>
            <a:fontRef idx="minor">
              <a:schemeClr val="lt1"/>
            </a:fontRef>
          </p:style>
          <p:txBody>
            <a:bodyPr rtlCol="0" anchor="ctr"/>
            <a:lstStyle/>
            <a:p>
              <a:pPr algn="ctr"/>
              <a:r>
                <a:rPr lang="en-GB" sz="2000" dirty="0" smtClean="0">
                  <a:solidFill>
                    <a:schemeClr val="tx1"/>
                  </a:solidFill>
                </a:rPr>
                <a:t>Safety Culture</a:t>
              </a:r>
              <a:endParaRPr lang="en-GB" sz="2000" dirty="0">
                <a:solidFill>
                  <a:schemeClr val="tx1"/>
                </a:solidFill>
              </a:endParaRPr>
            </a:p>
          </p:txBody>
        </p:sp>
      </p:grpSp>
      <p:sp>
        <p:nvSpPr>
          <p:cNvPr id="20" name="Rectangle 19"/>
          <p:cNvSpPr/>
          <p:nvPr/>
        </p:nvSpPr>
        <p:spPr>
          <a:xfrm>
            <a:off x="7612537" y="3263870"/>
            <a:ext cx="1736180" cy="1754326"/>
          </a:xfrm>
          <a:prstGeom prst="rect">
            <a:avLst/>
          </a:prstGeom>
        </p:spPr>
        <p:txBody>
          <a:bodyPr wrap="square">
            <a:spAutoFit/>
          </a:bodyPr>
          <a:lstStyle/>
          <a:p>
            <a:r>
              <a:rPr lang="en-CA" b="1" dirty="0" smtClean="0">
                <a:solidFill>
                  <a:srgbClr val="C07200"/>
                </a:solidFill>
              </a:rPr>
              <a:t>Effective management for safety </a:t>
            </a:r>
          </a:p>
          <a:p>
            <a:r>
              <a:rPr lang="en-CA" b="1" dirty="0" smtClean="0">
                <a:solidFill>
                  <a:srgbClr val="C07200"/>
                </a:solidFill>
              </a:rPr>
              <a:t>Proper consideration of ITO</a:t>
            </a:r>
            <a:endParaRPr lang="en-AU" b="1" dirty="0">
              <a:solidFill>
                <a:srgbClr val="C07200"/>
              </a:solidFill>
            </a:endParaRPr>
          </a:p>
        </p:txBody>
      </p:sp>
      <p:sp>
        <p:nvSpPr>
          <p:cNvPr id="21" name="Rectangle 20"/>
          <p:cNvSpPr/>
          <p:nvPr/>
        </p:nvSpPr>
        <p:spPr>
          <a:xfrm>
            <a:off x="395783" y="5661715"/>
            <a:ext cx="8993875" cy="923330"/>
          </a:xfrm>
          <a:prstGeom prst="rect">
            <a:avLst/>
          </a:prstGeom>
        </p:spPr>
        <p:txBody>
          <a:bodyPr wrap="square">
            <a:spAutoFit/>
          </a:bodyPr>
          <a:lstStyle/>
          <a:p>
            <a:r>
              <a:rPr lang="en-GB" dirty="0" smtClean="0">
                <a:solidFill>
                  <a:srgbClr val="000000"/>
                </a:solidFill>
              </a:rPr>
              <a:t>Leadership for safety and management for safety are to be </a:t>
            </a:r>
            <a:r>
              <a:rPr lang="en-GB" dirty="0" smtClean="0">
                <a:solidFill>
                  <a:srgbClr val="FF0000"/>
                </a:solidFill>
              </a:rPr>
              <a:t>developed together </a:t>
            </a:r>
            <a:r>
              <a:rPr lang="en-GB" dirty="0" smtClean="0">
                <a:solidFill>
                  <a:srgbClr val="000000"/>
                </a:solidFill>
              </a:rPr>
              <a:t>and integrated so that all individuals in an organization are involved and are committed to safety and regulatory performance</a:t>
            </a:r>
            <a:endParaRPr lang="en-CA" dirty="0" smtClean="0">
              <a:solidFill>
                <a:srgbClr val="000000"/>
              </a:solidFill>
            </a:endParaRPr>
          </a:p>
        </p:txBody>
      </p:sp>
      <p:sp>
        <p:nvSpPr>
          <p:cNvPr id="23" name="Title 1"/>
          <p:cNvSpPr txBox="1">
            <a:spLocks/>
          </p:cNvSpPr>
          <p:nvPr/>
        </p:nvSpPr>
        <p:spPr>
          <a:xfrm>
            <a:off x="0" y="0"/>
            <a:ext cx="9000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Standards</a:t>
            </a:r>
            <a:r>
              <a:rPr lang="en-GB" sz="2800" dirty="0"/>
              <a:t> </a:t>
            </a:r>
            <a:r>
              <a:rPr lang="en-GB" sz="2800" dirty="0" smtClean="0"/>
              <a:t>- </a:t>
            </a:r>
            <a:r>
              <a:rPr lang="en-GB" dirty="0" smtClean="0"/>
              <a:t>GSR </a:t>
            </a:r>
            <a:r>
              <a:rPr lang="en-GB" dirty="0"/>
              <a:t>Part 2</a:t>
            </a:r>
          </a:p>
        </p:txBody>
      </p:sp>
      <p:sp>
        <p:nvSpPr>
          <p:cNvPr id="14"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13</a:t>
            </a:fld>
            <a:endParaRPr lang="en-US" dirty="0"/>
          </a:p>
        </p:txBody>
      </p:sp>
      <p:sp>
        <p:nvSpPr>
          <p:cNvPr id="22"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24"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002165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21" name="TextBox 20"/>
          <p:cNvSpPr txBox="1"/>
          <p:nvPr/>
        </p:nvSpPr>
        <p:spPr>
          <a:xfrm>
            <a:off x="8266676" y="5141390"/>
            <a:ext cx="1415317" cy="507831"/>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900" dirty="0">
                <a:solidFill>
                  <a:srgbClr val="FFFFFF"/>
                </a:solidFill>
                <a:latin typeface="+mn-lt"/>
              </a:rPr>
              <a:t>Management of Processes and Activities</a:t>
            </a:r>
          </a:p>
        </p:txBody>
      </p:sp>
      <p:sp>
        <p:nvSpPr>
          <p:cNvPr id="3" name="TextBox 2"/>
          <p:cNvSpPr txBox="1"/>
          <p:nvPr/>
        </p:nvSpPr>
        <p:spPr>
          <a:xfrm>
            <a:off x="2134953" y="2757033"/>
            <a:ext cx="1609675" cy="2554545"/>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GB" sz="1600" dirty="0">
              <a:solidFill>
                <a:srgbClr val="000000"/>
              </a:solidFill>
              <a:latin typeface="+mn-lt"/>
            </a:endParaRPr>
          </a:p>
          <a:p>
            <a:pPr algn="ctr"/>
            <a:endParaRPr lang="en-GB" sz="1600" dirty="0">
              <a:solidFill>
                <a:srgbClr val="000000"/>
              </a:solidFill>
              <a:latin typeface="+mn-lt"/>
            </a:endParaRPr>
          </a:p>
          <a:p>
            <a:pPr algn="ctr"/>
            <a:endParaRPr lang="en-GB" sz="1600" dirty="0">
              <a:solidFill>
                <a:srgbClr val="000000"/>
              </a:solidFill>
            </a:endParaRPr>
          </a:p>
          <a:p>
            <a:pPr algn="ctr"/>
            <a:endParaRPr lang="en-GB" sz="1600" dirty="0">
              <a:solidFill>
                <a:srgbClr val="000000"/>
              </a:solidFill>
              <a:latin typeface="+mn-lt"/>
            </a:endParaRPr>
          </a:p>
          <a:p>
            <a:pPr algn="ctr"/>
            <a:r>
              <a:rPr lang="en-GB" sz="1600" dirty="0">
                <a:solidFill>
                  <a:srgbClr val="000000"/>
                </a:solidFill>
                <a:latin typeface="+mn-lt"/>
              </a:rPr>
              <a:t>Management for Safety</a:t>
            </a:r>
          </a:p>
          <a:p>
            <a:pPr algn="ctr"/>
            <a:endParaRPr lang="en-GB" sz="1600" dirty="0">
              <a:solidFill>
                <a:srgbClr val="000000"/>
              </a:solidFill>
            </a:endParaRPr>
          </a:p>
          <a:p>
            <a:pPr algn="ctr"/>
            <a:endParaRPr lang="en-GB" sz="1600" dirty="0">
              <a:solidFill>
                <a:srgbClr val="000000"/>
              </a:solidFill>
              <a:latin typeface="+mn-lt"/>
            </a:endParaRPr>
          </a:p>
          <a:p>
            <a:pPr algn="ctr"/>
            <a:endParaRPr lang="en-GB" sz="1600" dirty="0">
              <a:solidFill>
                <a:srgbClr val="000000"/>
              </a:solidFill>
            </a:endParaRPr>
          </a:p>
          <a:p>
            <a:pPr algn="ctr"/>
            <a:endParaRPr lang="en-GB" sz="1600" dirty="0">
              <a:solidFill>
                <a:srgbClr val="000000"/>
              </a:solidFill>
              <a:latin typeface="+mn-lt"/>
            </a:endParaRPr>
          </a:p>
        </p:txBody>
      </p:sp>
      <p:sp>
        <p:nvSpPr>
          <p:cNvPr id="20" name="TextBox 19"/>
          <p:cNvSpPr txBox="1"/>
          <p:nvPr/>
        </p:nvSpPr>
        <p:spPr>
          <a:xfrm>
            <a:off x="2138446" y="2116633"/>
            <a:ext cx="1609675" cy="584775"/>
          </a:xfrm>
          <a:prstGeom prst="rect">
            <a:avLst/>
          </a:prstGeom>
          <a:solidFill>
            <a:srgbClr val="FF0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Leadership for Safety</a:t>
            </a:r>
          </a:p>
        </p:txBody>
      </p:sp>
      <p:sp>
        <p:nvSpPr>
          <p:cNvPr id="22" name="TextBox 21"/>
          <p:cNvSpPr txBox="1"/>
          <p:nvPr/>
        </p:nvSpPr>
        <p:spPr>
          <a:xfrm>
            <a:off x="2138446" y="1280955"/>
            <a:ext cx="1606183" cy="769441"/>
          </a:xfrm>
          <a:prstGeom prst="rect">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Responsibility for Safety</a:t>
            </a:r>
          </a:p>
          <a:p>
            <a:pPr algn="ctr"/>
            <a:endParaRPr lang="en-GB" sz="1200" dirty="0">
              <a:solidFill>
                <a:srgbClr val="000000"/>
              </a:solidFill>
              <a:latin typeface="+mn-lt"/>
            </a:endParaRPr>
          </a:p>
        </p:txBody>
      </p:sp>
      <p:pic>
        <p:nvPicPr>
          <p:cNvPr id="30" name="Picture 29">
            <a:extLst>
              <a:ext uri="{FF2B5EF4-FFF2-40B4-BE49-F238E27FC236}">
                <a16:creationId xmlns="" xmlns:a16="http://schemas.microsoft.com/office/drawing/2014/main" id="{00998C0A-50CC-9D45-ABE1-09D6CEE110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7118" y="1922521"/>
            <a:ext cx="2366465" cy="3261883"/>
          </a:xfrm>
          <a:prstGeom prst="rect">
            <a:avLst/>
          </a:prstGeom>
          <a:ln w="12700">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1" name="TextBox 30">
            <a:extLst>
              <a:ext uri="{FF2B5EF4-FFF2-40B4-BE49-F238E27FC236}">
                <a16:creationId xmlns="" xmlns:a16="http://schemas.microsoft.com/office/drawing/2014/main" id="{26058380-3D2A-FD4E-A2D1-304525F9BABA}"/>
              </a:ext>
            </a:extLst>
          </p:cNvPr>
          <p:cNvSpPr txBox="1"/>
          <p:nvPr/>
        </p:nvSpPr>
        <p:spPr>
          <a:xfrm>
            <a:off x="6291854" y="2996953"/>
            <a:ext cx="1609675" cy="2062103"/>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endParaRPr lang="en-GB" sz="1600" dirty="0">
              <a:solidFill>
                <a:srgbClr val="000000"/>
              </a:solidFill>
              <a:latin typeface="+mn-lt"/>
            </a:endParaRPr>
          </a:p>
          <a:p>
            <a:pPr algn="ctr"/>
            <a:endParaRPr lang="en-GB" sz="1600" dirty="0">
              <a:solidFill>
                <a:srgbClr val="000000"/>
              </a:solidFill>
            </a:endParaRPr>
          </a:p>
          <a:p>
            <a:pPr algn="ctr"/>
            <a:r>
              <a:rPr lang="en-GB" sz="1600" dirty="0">
                <a:solidFill>
                  <a:srgbClr val="000000"/>
                </a:solidFill>
                <a:latin typeface="+mn-lt"/>
              </a:rPr>
              <a:t>Measurement, Assessment and Improvement</a:t>
            </a:r>
          </a:p>
          <a:p>
            <a:pPr algn="ctr"/>
            <a:endParaRPr lang="en-GB" sz="1600" dirty="0">
              <a:solidFill>
                <a:srgbClr val="000000"/>
              </a:solidFill>
            </a:endParaRPr>
          </a:p>
          <a:p>
            <a:pPr algn="ctr"/>
            <a:endParaRPr lang="en-GB" sz="1600" dirty="0">
              <a:solidFill>
                <a:srgbClr val="000000"/>
              </a:solidFill>
              <a:latin typeface="+mn-lt"/>
            </a:endParaRPr>
          </a:p>
        </p:txBody>
      </p:sp>
      <p:sp>
        <p:nvSpPr>
          <p:cNvPr id="32" name="TextBox 31">
            <a:extLst>
              <a:ext uri="{FF2B5EF4-FFF2-40B4-BE49-F238E27FC236}">
                <a16:creationId xmlns="" xmlns:a16="http://schemas.microsoft.com/office/drawing/2014/main" id="{DAEA48D3-DA1F-3849-AC44-0A4FA1835F11}"/>
              </a:ext>
            </a:extLst>
          </p:cNvPr>
          <p:cNvSpPr txBox="1"/>
          <p:nvPr/>
        </p:nvSpPr>
        <p:spPr>
          <a:xfrm>
            <a:off x="6279147" y="2060849"/>
            <a:ext cx="1609675" cy="830997"/>
          </a:xfrm>
          <a:prstGeom prst="rect">
            <a:avLst/>
          </a:prstGeom>
          <a:solidFill>
            <a:schemeClr val="bg1">
              <a:lumMod val="85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Culture for Safety</a:t>
            </a:r>
          </a:p>
          <a:p>
            <a:pPr algn="ctr"/>
            <a:endParaRPr lang="en-GB" sz="1600" dirty="0">
              <a:solidFill>
                <a:srgbClr val="000000"/>
              </a:solidFill>
              <a:latin typeface="+mn-lt"/>
            </a:endParaRPr>
          </a:p>
        </p:txBody>
      </p:sp>
      <p:sp>
        <p:nvSpPr>
          <p:cNvPr id="33" name="TextBox 32">
            <a:extLst>
              <a:ext uri="{FF2B5EF4-FFF2-40B4-BE49-F238E27FC236}">
                <a16:creationId xmlns="" xmlns:a16="http://schemas.microsoft.com/office/drawing/2014/main" id="{9A349D32-7146-DD47-88F0-87E9F8907CC4}"/>
              </a:ext>
            </a:extLst>
          </p:cNvPr>
          <p:cNvSpPr txBox="1"/>
          <p:nvPr/>
        </p:nvSpPr>
        <p:spPr>
          <a:xfrm>
            <a:off x="8027001" y="2983309"/>
            <a:ext cx="1735243" cy="892552"/>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300" dirty="0">
                <a:solidFill>
                  <a:srgbClr val="000000"/>
                </a:solidFill>
                <a:latin typeface="+mn-lt"/>
              </a:rPr>
              <a:t>R13: Measurement, assessment and improvement of the management system</a:t>
            </a:r>
          </a:p>
        </p:txBody>
      </p:sp>
      <p:sp>
        <p:nvSpPr>
          <p:cNvPr id="34" name="TextBox 33">
            <a:extLst>
              <a:ext uri="{FF2B5EF4-FFF2-40B4-BE49-F238E27FC236}">
                <a16:creationId xmlns="" xmlns:a16="http://schemas.microsoft.com/office/drawing/2014/main" id="{8B943F4C-8B34-5E41-A0A3-8748191C17ED}"/>
              </a:ext>
            </a:extLst>
          </p:cNvPr>
          <p:cNvSpPr txBox="1"/>
          <p:nvPr/>
        </p:nvSpPr>
        <p:spPr>
          <a:xfrm>
            <a:off x="8031127" y="3964125"/>
            <a:ext cx="1690172" cy="1092607"/>
          </a:xfrm>
          <a:prstGeom prst="rect">
            <a:avLst/>
          </a:prstGeom>
          <a:solidFill>
            <a:schemeClr val="tx2">
              <a:lumMod val="40000"/>
              <a:lumOff val="60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300" dirty="0">
                <a:solidFill>
                  <a:srgbClr val="000000"/>
                </a:solidFill>
              </a:rPr>
              <a:t>R14: Measurement, assessment and improvement of the management system</a:t>
            </a:r>
          </a:p>
        </p:txBody>
      </p:sp>
      <p:sp>
        <p:nvSpPr>
          <p:cNvPr id="35" name="TextBox 34">
            <a:extLst>
              <a:ext uri="{FF2B5EF4-FFF2-40B4-BE49-F238E27FC236}">
                <a16:creationId xmlns="" xmlns:a16="http://schemas.microsoft.com/office/drawing/2014/main" id="{82F5D85D-6CEC-3E47-940A-C33445123ABB}"/>
              </a:ext>
            </a:extLst>
          </p:cNvPr>
          <p:cNvSpPr txBox="1"/>
          <p:nvPr/>
        </p:nvSpPr>
        <p:spPr>
          <a:xfrm>
            <a:off x="8022178" y="2142737"/>
            <a:ext cx="1767260" cy="584775"/>
          </a:xfrm>
          <a:prstGeom prst="rect">
            <a:avLst/>
          </a:prstGeom>
          <a:solidFill>
            <a:schemeClr val="bg1">
              <a:lumMod val="85000"/>
            </a:schemeClr>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rPr>
              <a:t>R12: Fostering a culture for </a:t>
            </a:r>
            <a:r>
              <a:rPr lang="en-GB" sz="1600" dirty="0" smtClean="0">
                <a:solidFill>
                  <a:srgbClr val="000000"/>
                </a:solidFill>
              </a:rPr>
              <a:t>safety</a:t>
            </a:r>
            <a:endParaRPr lang="en-GB" sz="1600" dirty="0">
              <a:solidFill>
                <a:srgbClr val="000000"/>
              </a:solidFill>
            </a:endParaRPr>
          </a:p>
        </p:txBody>
      </p:sp>
      <p:sp>
        <p:nvSpPr>
          <p:cNvPr id="42" name="TextBox 41">
            <a:extLst>
              <a:ext uri="{FF2B5EF4-FFF2-40B4-BE49-F238E27FC236}">
                <a16:creationId xmlns="" xmlns:a16="http://schemas.microsoft.com/office/drawing/2014/main" id="{15FD49B5-D9D0-6249-B4EC-72DC763BAD09}"/>
              </a:ext>
            </a:extLst>
          </p:cNvPr>
          <p:cNvSpPr txBox="1"/>
          <p:nvPr/>
        </p:nvSpPr>
        <p:spPr>
          <a:xfrm>
            <a:off x="199631" y="1276191"/>
            <a:ext cx="1756606" cy="830997"/>
          </a:xfrm>
          <a:prstGeom prst="rect">
            <a:avLst/>
          </a:prstGeom>
          <a:solidFill>
            <a:srgbClr val="92D05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rPr>
              <a:t>R1: Achieving the fundamental safety objective</a:t>
            </a:r>
          </a:p>
        </p:txBody>
      </p:sp>
      <p:sp>
        <p:nvSpPr>
          <p:cNvPr id="45" name="TextBox 44">
            <a:extLst>
              <a:ext uri="{FF2B5EF4-FFF2-40B4-BE49-F238E27FC236}">
                <a16:creationId xmlns="" xmlns:a16="http://schemas.microsoft.com/office/drawing/2014/main" id="{DCDD8EDC-EE7E-344A-9E27-47B992B0940B}"/>
              </a:ext>
            </a:extLst>
          </p:cNvPr>
          <p:cNvSpPr txBox="1"/>
          <p:nvPr/>
        </p:nvSpPr>
        <p:spPr>
          <a:xfrm>
            <a:off x="174823" y="2978487"/>
            <a:ext cx="1781414" cy="830997"/>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latin typeface="+mn-lt"/>
              </a:rPr>
              <a:t>R3: Responsibility of Senior Management for the Management System</a:t>
            </a:r>
          </a:p>
        </p:txBody>
      </p:sp>
      <p:sp>
        <p:nvSpPr>
          <p:cNvPr id="46" name="TextBox 45">
            <a:extLst>
              <a:ext uri="{FF2B5EF4-FFF2-40B4-BE49-F238E27FC236}">
                <a16:creationId xmlns="" xmlns:a16="http://schemas.microsoft.com/office/drawing/2014/main" id="{EEEA30BD-FBF2-4243-B2EB-1F873AAC186E}"/>
              </a:ext>
            </a:extLst>
          </p:cNvPr>
          <p:cNvSpPr txBox="1"/>
          <p:nvPr/>
        </p:nvSpPr>
        <p:spPr>
          <a:xfrm>
            <a:off x="188977" y="2171223"/>
            <a:ext cx="1767260" cy="738664"/>
          </a:xfrm>
          <a:prstGeom prst="rect">
            <a:avLst/>
          </a:prstGeom>
          <a:solidFill>
            <a:srgbClr val="FF0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400" dirty="0">
                <a:solidFill>
                  <a:srgbClr val="000000"/>
                </a:solidFill>
              </a:rPr>
              <a:t>R2: Demonstration leadership for safety by managers</a:t>
            </a:r>
          </a:p>
        </p:txBody>
      </p:sp>
      <p:sp>
        <p:nvSpPr>
          <p:cNvPr id="48" name="TextBox 47">
            <a:extLst>
              <a:ext uri="{FF2B5EF4-FFF2-40B4-BE49-F238E27FC236}">
                <a16:creationId xmlns="" xmlns:a16="http://schemas.microsoft.com/office/drawing/2014/main" id="{921A3075-73EF-2B47-BC0B-5B8F705DA250}"/>
              </a:ext>
            </a:extLst>
          </p:cNvPr>
          <p:cNvSpPr txBox="1"/>
          <p:nvPr/>
        </p:nvSpPr>
        <p:spPr>
          <a:xfrm>
            <a:off x="174824" y="3891040"/>
            <a:ext cx="1781414"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R4: Goals, strategies, plans and objectives</a:t>
            </a:r>
          </a:p>
          <a:p>
            <a:endParaRPr lang="en-GB" sz="1200" dirty="0">
              <a:solidFill>
                <a:srgbClr val="000000"/>
              </a:solidFill>
            </a:endParaRPr>
          </a:p>
        </p:txBody>
      </p:sp>
      <p:sp>
        <p:nvSpPr>
          <p:cNvPr id="49" name="TextBox 48">
            <a:extLst>
              <a:ext uri="{FF2B5EF4-FFF2-40B4-BE49-F238E27FC236}">
                <a16:creationId xmlns="" xmlns:a16="http://schemas.microsoft.com/office/drawing/2014/main" id="{FCEE4647-8580-A446-86FB-E15D6E17706A}"/>
              </a:ext>
            </a:extLst>
          </p:cNvPr>
          <p:cNvSpPr txBox="1"/>
          <p:nvPr/>
        </p:nvSpPr>
        <p:spPr>
          <a:xfrm>
            <a:off x="174823" y="4612521"/>
            <a:ext cx="1781414"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R5: Interaction with interested parties</a:t>
            </a:r>
          </a:p>
          <a:p>
            <a:endParaRPr lang="en-GB" sz="1200" dirty="0">
              <a:solidFill>
                <a:srgbClr val="000000"/>
              </a:solidFill>
            </a:endParaRPr>
          </a:p>
        </p:txBody>
      </p:sp>
      <p:sp>
        <p:nvSpPr>
          <p:cNvPr id="50" name="TextBox 49">
            <a:extLst>
              <a:ext uri="{FF2B5EF4-FFF2-40B4-BE49-F238E27FC236}">
                <a16:creationId xmlns="" xmlns:a16="http://schemas.microsoft.com/office/drawing/2014/main" id="{762338F3-186C-4543-BC9D-4584EB7221C7}"/>
              </a:ext>
            </a:extLst>
          </p:cNvPr>
          <p:cNvSpPr txBox="1"/>
          <p:nvPr/>
        </p:nvSpPr>
        <p:spPr>
          <a:xfrm>
            <a:off x="174823" y="5347662"/>
            <a:ext cx="1776536"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R6: Integration of the Management System</a:t>
            </a:r>
          </a:p>
          <a:p>
            <a:endParaRPr lang="en-GB" sz="1200" dirty="0">
              <a:solidFill>
                <a:srgbClr val="000000"/>
              </a:solidFill>
            </a:endParaRPr>
          </a:p>
        </p:txBody>
      </p:sp>
      <p:sp>
        <p:nvSpPr>
          <p:cNvPr id="51" name="TextBox 50">
            <a:extLst>
              <a:ext uri="{FF2B5EF4-FFF2-40B4-BE49-F238E27FC236}">
                <a16:creationId xmlns="" xmlns:a16="http://schemas.microsoft.com/office/drawing/2014/main" id="{F0DBBA65-2449-1B42-A32F-0963C511FFC9}"/>
              </a:ext>
            </a:extLst>
          </p:cNvPr>
          <p:cNvSpPr txBox="1"/>
          <p:nvPr/>
        </p:nvSpPr>
        <p:spPr>
          <a:xfrm>
            <a:off x="2144688" y="5374958"/>
            <a:ext cx="1606183"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R7: Application of the Graded Approach</a:t>
            </a:r>
          </a:p>
        </p:txBody>
      </p:sp>
      <p:sp>
        <p:nvSpPr>
          <p:cNvPr id="52" name="TextBox 51">
            <a:extLst>
              <a:ext uri="{FF2B5EF4-FFF2-40B4-BE49-F238E27FC236}">
                <a16:creationId xmlns="" xmlns:a16="http://schemas.microsoft.com/office/drawing/2014/main" id="{8F78DF40-9BB4-B647-B1AD-9A131CA7DDF8}"/>
              </a:ext>
            </a:extLst>
          </p:cNvPr>
          <p:cNvSpPr txBox="1"/>
          <p:nvPr/>
        </p:nvSpPr>
        <p:spPr>
          <a:xfrm>
            <a:off x="3884296" y="5374958"/>
            <a:ext cx="1831387"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R8: Documentation of the Management System</a:t>
            </a:r>
          </a:p>
        </p:txBody>
      </p:sp>
      <p:sp>
        <p:nvSpPr>
          <p:cNvPr id="53" name="TextBox 52">
            <a:extLst>
              <a:ext uri="{FF2B5EF4-FFF2-40B4-BE49-F238E27FC236}">
                <a16:creationId xmlns="" xmlns:a16="http://schemas.microsoft.com/office/drawing/2014/main" id="{39898B42-4623-D249-B497-840837AADD83}"/>
              </a:ext>
            </a:extLst>
          </p:cNvPr>
          <p:cNvSpPr txBox="1"/>
          <p:nvPr/>
        </p:nvSpPr>
        <p:spPr>
          <a:xfrm>
            <a:off x="174823" y="6108392"/>
            <a:ext cx="1767259"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R9: Provision of Resources</a:t>
            </a:r>
          </a:p>
          <a:p>
            <a:endParaRPr lang="en-GB" sz="1200" dirty="0">
              <a:solidFill>
                <a:srgbClr val="000000"/>
              </a:solidFill>
            </a:endParaRPr>
          </a:p>
        </p:txBody>
      </p:sp>
      <p:sp>
        <p:nvSpPr>
          <p:cNvPr id="54" name="TextBox 53">
            <a:extLst>
              <a:ext uri="{FF2B5EF4-FFF2-40B4-BE49-F238E27FC236}">
                <a16:creationId xmlns="" xmlns:a16="http://schemas.microsoft.com/office/drawing/2014/main" id="{8FABECC1-C631-0043-A184-5A113489F12A}"/>
              </a:ext>
            </a:extLst>
          </p:cNvPr>
          <p:cNvSpPr txBox="1"/>
          <p:nvPr/>
        </p:nvSpPr>
        <p:spPr>
          <a:xfrm>
            <a:off x="2134953" y="6129665"/>
            <a:ext cx="1609675"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R10: Management of Processes and Activities</a:t>
            </a:r>
          </a:p>
        </p:txBody>
      </p:sp>
      <p:sp>
        <p:nvSpPr>
          <p:cNvPr id="55" name="TextBox 54">
            <a:extLst>
              <a:ext uri="{FF2B5EF4-FFF2-40B4-BE49-F238E27FC236}">
                <a16:creationId xmlns="" xmlns:a16="http://schemas.microsoft.com/office/drawing/2014/main" id="{B94EF408-4764-5C41-A4A2-E3941647A416}"/>
              </a:ext>
            </a:extLst>
          </p:cNvPr>
          <p:cNvSpPr txBox="1"/>
          <p:nvPr/>
        </p:nvSpPr>
        <p:spPr>
          <a:xfrm>
            <a:off x="3884296" y="6130083"/>
            <a:ext cx="1866145" cy="646331"/>
          </a:xfrm>
          <a:prstGeom prst="rect">
            <a:avLst/>
          </a:prstGeom>
          <a:solidFill>
            <a:srgbClr val="FFC000"/>
          </a:solidFill>
          <a:ln>
            <a:solidFill>
              <a:schemeClr val="accent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GB" sz="1200" dirty="0">
                <a:solidFill>
                  <a:srgbClr val="000000"/>
                </a:solidFill>
              </a:rPr>
              <a:t>R11: Management of the Supply Chain</a:t>
            </a:r>
          </a:p>
          <a:p>
            <a:endParaRPr lang="en-GB" sz="1200" dirty="0">
              <a:solidFill>
                <a:srgbClr val="000000"/>
              </a:solidFill>
            </a:endParaRPr>
          </a:p>
        </p:txBody>
      </p:sp>
      <p:sp>
        <p:nvSpPr>
          <p:cNvPr id="56" name="TextBox 55">
            <a:extLst>
              <a:ext uri="{FF2B5EF4-FFF2-40B4-BE49-F238E27FC236}">
                <a16:creationId xmlns="" xmlns:a16="http://schemas.microsoft.com/office/drawing/2014/main" id="{37C606D6-821F-6A4D-9F76-757E8180BE8E}"/>
              </a:ext>
            </a:extLst>
          </p:cNvPr>
          <p:cNvSpPr txBox="1"/>
          <p:nvPr/>
        </p:nvSpPr>
        <p:spPr>
          <a:xfrm>
            <a:off x="3976434" y="1221328"/>
            <a:ext cx="5800318" cy="5847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Responsibility for Integration of Safety into the Management System</a:t>
            </a:r>
          </a:p>
        </p:txBody>
      </p:sp>
      <p:sp>
        <p:nvSpPr>
          <p:cNvPr id="58" name="TextBox 57">
            <a:extLst>
              <a:ext uri="{FF2B5EF4-FFF2-40B4-BE49-F238E27FC236}">
                <a16:creationId xmlns="" xmlns:a16="http://schemas.microsoft.com/office/drawing/2014/main" id="{54D8378D-835D-5E43-8C02-AFE5E12C517B}"/>
              </a:ext>
            </a:extLst>
          </p:cNvPr>
          <p:cNvSpPr txBox="1"/>
          <p:nvPr/>
        </p:nvSpPr>
        <p:spPr>
          <a:xfrm>
            <a:off x="6188307" y="5301208"/>
            <a:ext cx="3363416" cy="33855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The Management System</a:t>
            </a:r>
          </a:p>
        </p:txBody>
      </p:sp>
      <p:sp>
        <p:nvSpPr>
          <p:cNvPr id="59" name="TextBox 58">
            <a:extLst>
              <a:ext uri="{FF2B5EF4-FFF2-40B4-BE49-F238E27FC236}">
                <a16:creationId xmlns="" xmlns:a16="http://schemas.microsoft.com/office/drawing/2014/main" id="{3C3EB98C-BCF9-8C43-839B-94122A5811B2}"/>
              </a:ext>
            </a:extLst>
          </p:cNvPr>
          <p:cNvSpPr txBox="1"/>
          <p:nvPr/>
        </p:nvSpPr>
        <p:spPr>
          <a:xfrm>
            <a:off x="6279147" y="5661248"/>
            <a:ext cx="3259869" cy="33855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Management of Resources</a:t>
            </a:r>
          </a:p>
        </p:txBody>
      </p:sp>
      <p:sp>
        <p:nvSpPr>
          <p:cNvPr id="60" name="TextBox 59">
            <a:extLst>
              <a:ext uri="{FF2B5EF4-FFF2-40B4-BE49-F238E27FC236}">
                <a16:creationId xmlns="" xmlns:a16="http://schemas.microsoft.com/office/drawing/2014/main" id="{055FF7A8-0576-094F-B617-08C161F55EFB}"/>
              </a:ext>
            </a:extLst>
          </p:cNvPr>
          <p:cNvSpPr txBox="1"/>
          <p:nvPr/>
        </p:nvSpPr>
        <p:spPr>
          <a:xfrm>
            <a:off x="6279147" y="6129665"/>
            <a:ext cx="3120347" cy="58477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GB" sz="1600" dirty="0">
                <a:solidFill>
                  <a:srgbClr val="000000"/>
                </a:solidFill>
                <a:latin typeface="+mn-lt"/>
              </a:rPr>
              <a:t>Management of Processes and Activities</a:t>
            </a:r>
          </a:p>
        </p:txBody>
      </p:sp>
      <p:sp>
        <p:nvSpPr>
          <p:cNvPr id="29" name="Title 1"/>
          <p:cNvSpPr txBox="1">
            <a:spLocks/>
          </p:cNvSpPr>
          <p:nvPr/>
        </p:nvSpPr>
        <p:spPr>
          <a:xfrm>
            <a:off x="0" y="15766"/>
            <a:ext cx="9906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kern="0" dirty="0"/>
              <a:t>GSR Part 2 Leadership &amp; Management for Safety</a:t>
            </a:r>
          </a:p>
        </p:txBody>
      </p:sp>
      <p:sp>
        <p:nvSpPr>
          <p:cNvPr id="36"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14</a:t>
            </a:fld>
            <a:endParaRPr lang="en-US" dirty="0"/>
          </a:p>
        </p:txBody>
      </p:sp>
      <p:sp>
        <p:nvSpPr>
          <p:cNvPr id="37" name="Date Placeholder 13"/>
          <p:cNvSpPr txBox="1">
            <a:spLocks/>
          </p:cNvSpPr>
          <p:nvPr/>
        </p:nvSpPr>
        <p:spPr bwMode="white">
          <a:xfrm>
            <a:off x="6812400" y="658769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Tree>
    <p:extLst>
      <p:ext uri="{BB962C8B-B14F-4D97-AF65-F5344CB8AC3E}">
        <p14:creationId xmlns:p14="http://schemas.microsoft.com/office/powerpoint/2010/main" val="229218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grpId="1" nodeType="clickEffect">
                                  <p:stCondLst>
                                    <p:cond delay="0"/>
                                  </p:stCondLst>
                                  <p:childTnLst>
                                    <p:animEffect transition="out" filter="fade">
                                      <p:cBhvr>
                                        <p:cTn id="38" dur="500"/>
                                        <p:tgtEl>
                                          <p:spTgt spid="56"/>
                                        </p:tgtEl>
                                      </p:cBhvr>
                                    </p:animEffect>
                                    <p:set>
                                      <p:cBhvr>
                                        <p:cTn id="39" dur="1" fill="hold">
                                          <p:stCondLst>
                                            <p:cond delay="499"/>
                                          </p:stCondLst>
                                        </p:cTn>
                                        <p:tgtEl>
                                          <p:spTgt spid="56"/>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58"/>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50"/>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grpId="1" nodeType="clickEffect">
                                  <p:stCondLst>
                                    <p:cond delay="0"/>
                                  </p:stCondLst>
                                  <p:childTnLst>
                                    <p:animEffect transition="out" filter="fade">
                                      <p:cBhvr>
                                        <p:cTn id="59" dur="500"/>
                                        <p:tgtEl>
                                          <p:spTgt spid="58"/>
                                        </p:tgtEl>
                                      </p:cBhvr>
                                    </p:animEffect>
                                    <p:set>
                                      <p:cBhvr>
                                        <p:cTn id="60" dur="1" fill="hold">
                                          <p:stCondLst>
                                            <p:cond delay="499"/>
                                          </p:stCondLst>
                                        </p:cTn>
                                        <p:tgtEl>
                                          <p:spTgt spid="58"/>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9"/>
                                        </p:tgtEl>
                                      </p:cBhvr>
                                    </p:animEffect>
                                    <p:set>
                                      <p:cBhvr>
                                        <p:cTn id="73" dur="1" fill="hold">
                                          <p:stCondLst>
                                            <p:cond delay="499"/>
                                          </p:stCondLst>
                                        </p:cTn>
                                        <p:tgtEl>
                                          <p:spTgt spid="59"/>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grpId="0" nodeType="clickEffect">
                                  <p:stCondLst>
                                    <p:cond delay="0"/>
                                  </p:stCondLst>
                                  <p:childTnLst>
                                    <p:set>
                                      <p:cBhvr>
                                        <p:cTn id="77" dur="1" fill="hold">
                                          <p:stCondLst>
                                            <p:cond delay="0"/>
                                          </p:stCondLst>
                                        </p:cTn>
                                        <p:tgtEl>
                                          <p:spTgt spid="60"/>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55"/>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0" presetClass="exit" presetSubtype="0" fill="hold" grpId="1" nodeType="clickEffect">
                                  <p:stCondLst>
                                    <p:cond delay="0"/>
                                  </p:stCondLst>
                                  <p:childTnLst>
                                    <p:animEffect transition="out" filter="fade">
                                      <p:cBhvr>
                                        <p:cTn id="89" dur="500"/>
                                        <p:tgtEl>
                                          <p:spTgt spid="60"/>
                                        </p:tgtEl>
                                      </p:cBhvr>
                                    </p:animEffect>
                                    <p:set>
                                      <p:cBhvr>
                                        <p:cTn id="90" dur="1" fill="hold">
                                          <p:stCondLst>
                                            <p:cond delay="499"/>
                                          </p:stCondLst>
                                        </p:cTn>
                                        <p:tgtEl>
                                          <p:spTgt spid="60"/>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2"/>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31"/>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3"/>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31" grpId="0" animBg="1"/>
      <p:bldP spid="32" grpId="0" animBg="1"/>
      <p:bldP spid="33" grpId="0" animBg="1"/>
      <p:bldP spid="34" grpId="0" animBg="1"/>
      <p:bldP spid="35" grpId="0" animBg="1"/>
      <p:bldP spid="42" grpId="0" animBg="1"/>
      <p:bldP spid="45" grpId="0" animBg="1"/>
      <p:bldP spid="46" grpId="0" animBg="1"/>
      <p:bldP spid="48" grpId="0" animBg="1"/>
      <p:bldP spid="49" grpId="0" animBg="1"/>
      <p:bldP spid="50" grpId="0" animBg="1"/>
      <p:bldP spid="51" grpId="0" animBg="1"/>
      <p:bldP spid="52" grpId="0" animBg="1"/>
      <p:bldP spid="53" grpId="0" animBg="1"/>
      <p:bldP spid="54" grpId="0" animBg="1"/>
      <p:bldP spid="55" grpId="0" animBg="1"/>
      <p:bldP spid="56" grpId="0"/>
      <p:bldP spid="56" grpId="1"/>
      <p:bldP spid="58" grpId="0"/>
      <p:bldP spid="58" grpId="1"/>
      <p:bldP spid="59" grpId="0"/>
      <p:bldP spid="59" grpId="1"/>
      <p:bldP spid="60" grpId="0"/>
      <p:bldP spid="60"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532" y="816733"/>
            <a:ext cx="9000000" cy="5599833"/>
          </a:xfrm>
        </p:spPr>
        <p:txBody>
          <a:bodyPr>
            <a:noAutofit/>
          </a:bodyPr>
          <a:lstStyle/>
          <a:p>
            <a:pPr>
              <a:spcBef>
                <a:spcPts val="0"/>
              </a:spcBef>
              <a:buNone/>
            </a:pPr>
            <a:r>
              <a:rPr lang="en-CA" sz="2400" b="1" dirty="0">
                <a:solidFill>
                  <a:srgbClr val="006600"/>
                </a:solidFill>
              </a:rPr>
              <a:t>Generic Safety Guidance </a:t>
            </a:r>
            <a:r>
              <a:rPr lang="en-CA" sz="2400" b="1" dirty="0" smtClean="0">
                <a:solidFill>
                  <a:srgbClr val="006600"/>
                </a:solidFill>
              </a:rPr>
              <a:t>GS-G-3.1</a:t>
            </a:r>
          </a:p>
          <a:p>
            <a:pPr marL="355600" lvl="1" indent="-260350">
              <a:spcBef>
                <a:spcPts val="0"/>
              </a:spcBef>
            </a:pPr>
            <a:r>
              <a:rPr lang="en-US" sz="2400" dirty="0"/>
              <a:t>Application of the Management System for Facilities and </a:t>
            </a:r>
            <a:r>
              <a:rPr lang="en-US" sz="2400" dirty="0" smtClean="0"/>
              <a:t>Activities (application of GS R Part 2 requirements)</a:t>
            </a:r>
            <a:endParaRPr lang="en-US" sz="2400" dirty="0"/>
          </a:p>
          <a:p>
            <a:pPr marL="355600" lvl="1" indent="-260350">
              <a:spcBef>
                <a:spcPts val="0"/>
              </a:spcBef>
            </a:pPr>
            <a:r>
              <a:rPr lang="en-CA" sz="2400" dirty="0" smtClean="0"/>
              <a:t>IAEA </a:t>
            </a:r>
            <a:r>
              <a:rPr lang="en-CA" sz="2400" dirty="0"/>
              <a:t>Thematic guidance for Management </a:t>
            </a:r>
            <a:r>
              <a:rPr lang="en-CA" sz="2400" dirty="0" smtClean="0"/>
              <a:t>Systems</a:t>
            </a:r>
          </a:p>
          <a:p>
            <a:pPr marL="355600" lvl="1" indent="-260350">
              <a:spcBef>
                <a:spcPts val="0"/>
              </a:spcBef>
              <a:buSzTx/>
            </a:pPr>
            <a:r>
              <a:rPr lang="en-US" sz="2400" dirty="0" smtClean="0"/>
              <a:t>Generic </a:t>
            </a:r>
            <a:r>
              <a:rPr lang="en-US" sz="2400" dirty="0"/>
              <a:t>information and examples to aid understanding and implementation of Management System </a:t>
            </a:r>
            <a:r>
              <a:rPr lang="en-US" sz="2400" dirty="0" smtClean="0"/>
              <a:t>requirements</a:t>
            </a:r>
          </a:p>
          <a:p>
            <a:pPr marL="355600" lvl="1" indent="-260350">
              <a:spcBef>
                <a:spcPts val="0"/>
              </a:spcBef>
            </a:pPr>
            <a:r>
              <a:rPr lang="en-US" sz="2400" dirty="0"/>
              <a:t>Provides guidance on HOW TO comply with </a:t>
            </a:r>
            <a:r>
              <a:rPr lang="en-US" sz="2400" dirty="0" smtClean="0"/>
              <a:t>GSR Part 2 requirements:</a:t>
            </a:r>
          </a:p>
          <a:p>
            <a:pPr marL="95250" lvl="1" indent="-95250">
              <a:spcBef>
                <a:spcPts val="0"/>
              </a:spcBef>
              <a:buNone/>
            </a:pPr>
            <a:r>
              <a:rPr lang="en-CA" sz="2400" b="1" dirty="0" smtClean="0">
                <a:solidFill>
                  <a:srgbClr val="006600"/>
                </a:solidFill>
              </a:rPr>
              <a:t>Generic Safety Guidance GS-G-3.5</a:t>
            </a:r>
          </a:p>
          <a:p>
            <a:pPr marL="355600" lvl="1" indent="-260350">
              <a:spcBef>
                <a:spcPts val="0"/>
              </a:spcBef>
            </a:pPr>
            <a:r>
              <a:rPr lang="en-US" sz="2400" dirty="0" smtClean="0"/>
              <a:t>Provides guidance for the application of GSR Part 2 requirements at nuclear facilities</a:t>
            </a:r>
          </a:p>
          <a:p>
            <a:pPr marL="355600" lvl="1" indent="-260350">
              <a:spcBef>
                <a:spcPts val="0"/>
              </a:spcBef>
            </a:pPr>
            <a:r>
              <a:rPr lang="en-US" sz="2400" dirty="0" smtClean="0"/>
              <a:t>Provides supplementary guidance to GS-G-3.1 and extends the guidance in GS-G-3.1 topics except for: </a:t>
            </a:r>
            <a:r>
              <a:rPr lang="en-CA" sz="2400" i="1" dirty="0"/>
              <a:t>Management commitment, Planning, Process management and Management system review</a:t>
            </a:r>
          </a:p>
          <a:p>
            <a:pPr>
              <a:spcBef>
                <a:spcPts val="0"/>
              </a:spcBef>
            </a:pPr>
            <a:endParaRPr lang="en-US" sz="2400" dirty="0" smtClean="0"/>
          </a:p>
          <a:p>
            <a:pPr>
              <a:spcBef>
                <a:spcPts val="0"/>
              </a:spcBef>
            </a:pPr>
            <a:endParaRPr lang="en-GB" sz="2400" dirty="0"/>
          </a:p>
        </p:txBody>
      </p:sp>
      <p:pic>
        <p:nvPicPr>
          <p:cNvPr id="8" name="Picture 6" descr="GS_G_3_1_Cov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6441" y="1504212"/>
            <a:ext cx="1142726" cy="1664655"/>
          </a:xfrm>
          <a:prstGeom prst="rect">
            <a:avLst/>
          </a:prstGeom>
          <a:solidFill>
            <a:srgbClr val="BEE395"/>
          </a:solidFill>
          <a:ln w="31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pic>
      <p:pic>
        <p:nvPicPr>
          <p:cNvPr id="10"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6441" y="3520768"/>
            <a:ext cx="1126960" cy="1480220"/>
          </a:xfrm>
          <a:prstGeom prst="rect">
            <a:avLst/>
          </a:prstGeom>
          <a:noFill/>
          <a:ln w="3175">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Lst>
        </p:spPr>
      </p:pic>
      <p:sp>
        <p:nvSpPr>
          <p:cNvPr id="11" name="Title 1"/>
          <p:cNvSpPr txBox="1">
            <a:spLocks/>
          </p:cNvSpPr>
          <p:nvPr/>
        </p:nvSpPr>
        <p:spPr>
          <a:xfrm>
            <a:off x="0" y="0"/>
            <a:ext cx="9000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Guides</a:t>
            </a:r>
            <a:r>
              <a:rPr lang="en-GB" sz="2800" dirty="0" smtClean="0"/>
              <a:t> – </a:t>
            </a:r>
            <a:r>
              <a:rPr lang="en-GB" dirty="0" smtClean="0"/>
              <a:t>GS G 3.1 &amp; 3.5</a:t>
            </a:r>
            <a:endParaRPr lang="en-GB" dirty="0"/>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15</a:t>
            </a:fld>
            <a:endParaRPr lang="en-US" dirty="0"/>
          </a:p>
        </p:txBody>
      </p:sp>
      <p:sp>
        <p:nvSpPr>
          <p:cNvPr id="12"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3"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9628633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oter Placeholder 4">
            <a:extLst>
              <a:ext uri="{FF2B5EF4-FFF2-40B4-BE49-F238E27FC236}">
                <a16:creationId xmlns="" xmlns:a16="http://schemas.microsoft.com/office/drawing/2014/main" id="{C00B7A10-453A-AA44-9AE9-9F87A34CCD67}"/>
              </a:ext>
            </a:extLst>
          </p:cNvPr>
          <p:cNvSpPr txBox="1">
            <a:spLocks/>
          </p:cNvSpPr>
          <p:nvPr/>
        </p:nvSpPr>
        <p:spPr>
          <a:xfrm>
            <a:off x="355612" y="6558277"/>
            <a:ext cx="4860000" cy="252000"/>
          </a:xfrm>
          <a:prstGeom prst="rect">
            <a:avLst/>
          </a:prstGeom>
        </p:spPr>
        <p:txBody>
          <a:bodyPr/>
          <a:lstStyle>
            <a:defPPr>
              <a:defRPr lang="en-US"/>
            </a:defPPr>
            <a:lvl1pPr marL="0" algn="l" defTabSz="914400" rtl="0" eaLnBrk="1" latinLnBrk="0" hangingPunct="1">
              <a:defRPr sz="1200" i="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Leadership and Management for Safety</a:t>
            </a:r>
            <a:endParaRPr lang="en-US" dirty="0"/>
          </a:p>
        </p:txBody>
      </p:sp>
      <p:sp>
        <p:nvSpPr>
          <p:cNvPr id="2" name="Title 1"/>
          <p:cNvSpPr>
            <a:spLocks noGrp="1"/>
          </p:cNvSpPr>
          <p:nvPr>
            <p:ph type="title"/>
          </p:nvPr>
        </p:nvSpPr>
        <p:spPr>
          <a:xfrm>
            <a:off x="-15766" y="0"/>
            <a:ext cx="9906000" cy="900000"/>
          </a:xfrm>
        </p:spPr>
        <p:txBody>
          <a:bodyPr/>
          <a:lstStyle/>
          <a:p>
            <a:r>
              <a:rPr lang="en-GB" sz="2800" dirty="0" smtClean="0">
                <a:latin typeface="+mn-lt"/>
              </a:rPr>
              <a:t>SSG 16- Overview for Establishing a Safety Infrastructure</a:t>
            </a:r>
            <a:endParaRPr lang="en-GB" sz="2800" b="0" dirty="0">
              <a:latin typeface="+mn-lt"/>
            </a:endParaRPr>
          </a:p>
        </p:txBody>
      </p:sp>
      <p:sp>
        <p:nvSpPr>
          <p:cNvPr id="3" name="Footer Placeholder 2"/>
          <p:cNvSpPr>
            <a:spLocks noGrp="1"/>
          </p:cNvSpPr>
          <p:nvPr>
            <p:ph type="ftr" sz="quarter" idx="11"/>
          </p:nvPr>
        </p:nvSpPr>
        <p:spPr/>
        <p:txBody>
          <a:bodyPr/>
          <a:lstStyle/>
          <a:p>
            <a:pPr>
              <a:defRPr/>
            </a:pPr>
            <a:r>
              <a:rPr lang="fr-FR" noProof="0" smtClean="0"/>
              <a:t>LMSRB | 2014</a:t>
            </a:r>
            <a:endParaRPr lang="fr-FR" noProof="0"/>
          </a:p>
        </p:txBody>
      </p:sp>
      <p:pic>
        <p:nvPicPr>
          <p:cNvPr id="2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599" y="2673296"/>
            <a:ext cx="7277587" cy="4080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AutoShape 14"/>
          <p:cNvSpPr>
            <a:spLocks noChangeArrowheads="1"/>
          </p:cNvSpPr>
          <p:nvPr/>
        </p:nvSpPr>
        <p:spPr bwMode="auto">
          <a:xfrm>
            <a:off x="167176" y="1042858"/>
            <a:ext cx="9517057" cy="1404156"/>
          </a:xfrm>
          <a:prstGeom prst="foldedCorner">
            <a:avLst>
              <a:gd name="adj" fmla="val 8083"/>
            </a:avLst>
          </a:prstGeom>
          <a:solidFill>
            <a:schemeClr val="bg1"/>
          </a:solidFill>
          <a:ln w="19050">
            <a:solidFill>
              <a:srgbClr val="6598FF"/>
            </a:solidFill>
            <a:round/>
            <a:headEnd/>
            <a:tailEnd/>
          </a:ln>
          <a:effectLst>
            <a:outerShdw blurRad="50800" dist="38100" dir="8400000" algn="tr" rotWithShape="0">
              <a:prstClr val="black">
                <a:alpha val="40000"/>
              </a:prstClr>
            </a:outerShdw>
          </a:effectLst>
        </p:spPr>
        <p:txBody>
          <a:bodyPr tIns="82800" bIns="82800"/>
          <a:lstStyle/>
          <a:p>
            <a:pPr algn="just"/>
            <a:r>
              <a:rPr lang="en-GB" sz="2000" dirty="0" smtClean="0"/>
              <a:t>Safety guide </a:t>
            </a:r>
            <a:r>
              <a:rPr lang="en-GB" sz="2000" b="1" i="1" dirty="0">
                <a:solidFill>
                  <a:srgbClr val="669900"/>
                </a:solidFill>
              </a:rPr>
              <a:t>SSG-16 Establishing the Safety Infrastructure for a Nuclear Power Programme </a:t>
            </a:r>
            <a:r>
              <a:rPr lang="en-GB" sz="2000" dirty="0"/>
              <a:t>constitutes a </a:t>
            </a:r>
            <a:r>
              <a:rPr lang="en-GB" sz="2000" dirty="0">
                <a:solidFill>
                  <a:srgbClr val="3F7FFD"/>
                </a:solidFill>
              </a:rPr>
              <a:t>“Road-map” </a:t>
            </a:r>
            <a:r>
              <a:rPr lang="en-GB" sz="2000" dirty="0"/>
              <a:t>to apply the entire suite of IAEA Safety Standards progressively during the early phases of the implementation of a nuclear power programme</a:t>
            </a:r>
            <a:r>
              <a:rPr lang="en-GB" sz="2000" dirty="0" smtClean="0"/>
              <a:t>.</a:t>
            </a:r>
            <a:endParaRPr lang="en-US" sz="2000" dirty="0"/>
          </a:p>
        </p:txBody>
      </p:sp>
      <p:sp>
        <p:nvSpPr>
          <p:cNvPr id="5" name="Rectangle 4"/>
          <p:cNvSpPr/>
          <p:nvPr/>
        </p:nvSpPr>
        <p:spPr>
          <a:xfrm>
            <a:off x="6903217" y="3488928"/>
            <a:ext cx="2808312" cy="2028305"/>
          </a:xfrm>
          <a:prstGeom prst="rect">
            <a:avLst/>
          </a:prstGeom>
          <a:solidFill>
            <a:schemeClr val="bg1"/>
          </a:solidFill>
          <a:ln w="19050">
            <a:solidFill>
              <a:srgbClr val="6598FF"/>
            </a:solidFill>
            <a:round/>
            <a:headEnd/>
            <a:tailEnd/>
          </a:ln>
          <a:effectLst>
            <a:outerShdw blurRad="50800" dist="38100" dir="8100000" algn="tr" rotWithShape="0">
              <a:prstClr val="black">
                <a:alpha val="40000"/>
              </a:prstClr>
            </a:outerShdw>
          </a:effectLst>
        </p:spPr>
        <p:txBody>
          <a:bodyPr tIns="82800" bIns="82800"/>
          <a:lstStyle/>
          <a:p>
            <a:pPr algn="just"/>
            <a:r>
              <a:rPr lang="en-GB" dirty="0"/>
              <a:t>Intended to contribute to build </a:t>
            </a:r>
            <a:r>
              <a:rPr lang="en-GB" dirty="0">
                <a:solidFill>
                  <a:schemeClr val="accent3">
                    <a:lumMod val="50000"/>
                  </a:schemeClr>
                </a:solidFill>
              </a:rPr>
              <a:t>leadership and management for safety</a:t>
            </a:r>
            <a:r>
              <a:rPr lang="en-GB" dirty="0"/>
              <a:t>, and </a:t>
            </a:r>
            <a:r>
              <a:rPr lang="en-GB" dirty="0">
                <a:solidFill>
                  <a:schemeClr val="accent3">
                    <a:lumMod val="50000"/>
                  </a:schemeClr>
                </a:solidFill>
              </a:rPr>
              <a:t>safety culture</a:t>
            </a:r>
            <a:r>
              <a:rPr lang="en-GB" dirty="0"/>
              <a:t> amongst the involved </a:t>
            </a:r>
            <a:r>
              <a:rPr lang="en-GB" dirty="0" smtClean="0"/>
              <a:t>organisations, </a:t>
            </a:r>
            <a:r>
              <a:rPr lang="en-GB" dirty="0"/>
              <a:t>including regulatory bodies</a:t>
            </a:r>
          </a:p>
        </p:txBody>
      </p:sp>
      <p:sp>
        <p:nvSpPr>
          <p:cNvPr id="10"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16</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Tree>
    <p:extLst>
      <p:ext uri="{BB962C8B-B14F-4D97-AF65-F5344CB8AC3E}">
        <p14:creationId xmlns:p14="http://schemas.microsoft.com/office/powerpoint/2010/main" val="333700424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35" name="Rechteck 34"/>
          <p:cNvSpPr/>
          <p:nvPr/>
        </p:nvSpPr>
        <p:spPr>
          <a:xfrm>
            <a:off x="116463" y="5947625"/>
            <a:ext cx="1991143" cy="792088"/>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Content Placeholder 1"/>
          <p:cNvSpPr>
            <a:spLocks noGrp="1"/>
          </p:cNvSpPr>
          <p:nvPr>
            <p:ph idx="1"/>
          </p:nvPr>
        </p:nvSpPr>
        <p:spPr>
          <a:xfrm>
            <a:off x="166352" y="823271"/>
            <a:ext cx="9540000" cy="5220000"/>
          </a:xfrm>
        </p:spPr>
        <p:txBody>
          <a:bodyPr>
            <a:normAutofit/>
          </a:bodyPr>
          <a:lstStyle/>
          <a:p>
            <a:pPr marL="0" lvl="1" indent="0">
              <a:buNone/>
            </a:pPr>
            <a:r>
              <a:rPr lang="en-GB" sz="2400" b="1" dirty="0" smtClean="0"/>
              <a:t>SSG-16 Actions 72-84 </a:t>
            </a:r>
            <a:r>
              <a:rPr lang="en-GB" sz="2400" dirty="0" smtClean="0"/>
              <a:t>provide </a:t>
            </a:r>
            <a:r>
              <a:rPr lang="en-GB" sz="2400" b="1" dirty="0" smtClean="0"/>
              <a:t>recommendations</a:t>
            </a:r>
            <a:r>
              <a:rPr lang="en-GB" sz="2400" dirty="0" smtClean="0"/>
              <a:t> for building of leadership for safety, management for safety and a culture for safety amongst the involved organisations in nuclear power programme</a:t>
            </a:r>
          </a:p>
        </p:txBody>
      </p:sp>
      <p:sp>
        <p:nvSpPr>
          <p:cNvPr id="7" name="Slide Number Placeholder 6"/>
          <p:cNvSpPr>
            <a:spLocks noGrp="1"/>
          </p:cNvSpPr>
          <p:nvPr>
            <p:ph type="sldNum" sz="quarter" idx="12"/>
          </p:nvPr>
        </p:nvSpPr>
        <p:spPr/>
        <p:txBody>
          <a:bodyPr/>
          <a:lstStyle/>
          <a:p>
            <a:fld id="{23A0628E-C12F-4F8C-9895-BCD5E30100D3}" type="slidenum">
              <a:rPr lang="en-US" smtClean="0"/>
              <a:pPr/>
              <a:t>17</a:t>
            </a:fld>
            <a:endParaRPr lang="en-US" dirty="0"/>
          </a:p>
        </p:txBody>
      </p:sp>
      <p:sp>
        <p:nvSpPr>
          <p:cNvPr id="14342" name="AutoShape 10"/>
          <p:cNvSpPr>
            <a:spLocks noChangeArrowheads="1"/>
          </p:cNvSpPr>
          <p:nvPr/>
        </p:nvSpPr>
        <p:spPr bwMode="auto">
          <a:xfrm>
            <a:off x="775627" y="2965228"/>
            <a:ext cx="1014677" cy="287338"/>
          </a:xfrm>
          <a:prstGeom prst="roundRect">
            <a:avLst>
              <a:gd name="adj" fmla="val 0"/>
            </a:avLst>
          </a:prstGeom>
          <a:noFill/>
          <a:ln>
            <a:noFill/>
          </a:ln>
          <a:effectLst/>
          <a:extLst>
            <a:ext uri="{909E8E84-426E-40DD-AFC4-6F175D3DCCD1}">
              <a14:hiddenFill xmlns:a14="http://schemas.microsoft.com/office/drawing/2010/main">
                <a:solidFill>
                  <a:srgbClr val="3F7FFF"/>
                </a:solidFill>
              </a14:hiddenFill>
            </a:ext>
            <a:ext uri="{91240B29-F687-4F45-9708-019B960494DF}">
              <a14:hiddenLine xmlns:a14="http://schemas.microsoft.com/office/drawing/2010/main" w="19050">
                <a:solidFill>
                  <a:schemeClr val="bg1"/>
                </a:solidFill>
                <a:round/>
                <a:headEnd/>
                <a:tailEnd type="none" w="lg" len="lg"/>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dirty="0">
                <a:solidFill>
                  <a:srgbClr val="3F7FFF"/>
                </a:solidFill>
                <a:latin typeface="Garamond" pitchFamily="18" charset="0"/>
              </a:rPr>
              <a:t>Phase 1</a:t>
            </a:r>
            <a:endParaRPr lang="en-GB" sz="1600" b="1" i="1" dirty="0">
              <a:solidFill>
                <a:srgbClr val="3F7FFF"/>
              </a:solidFill>
              <a:latin typeface="Garamond" pitchFamily="18" charset="0"/>
            </a:endParaRPr>
          </a:p>
        </p:txBody>
      </p:sp>
      <p:sp>
        <p:nvSpPr>
          <p:cNvPr id="14343" name="AutoShape 11"/>
          <p:cNvSpPr>
            <a:spLocks noChangeArrowheads="1"/>
          </p:cNvSpPr>
          <p:nvPr/>
        </p:nvSpPr>
        <p:spPr bwMode="auto">
          <a:xfrm>
            <a:off x="2896130" y="2981103"/>
            <a:ext cx="1014677" cy="287338"/>
          </a:xfrm>
          <a:prstGeom prst="roundRect">
            <a:avLst>
              <a:gd name="adj" fmla="val 0"/>
            </a:avLst>
          </a:prstGeom>
          <a:noFill/>
          <a:ln>
            <a:noFill/>
          </a:ln>
          <a:effectLst/>
          <a:extLst>
            <a:ext uri="{909E8E84-426E-40DD-AFC4-6F175D3DCCD1}">
              <a14:hiddenFill xmlns:a14="http://schemas.microsoft.com/office/drawing/2010/main">
                <a:solidFill>
                  <a:srgbClr val="3F7FFF"/>
                </a:solidFill>
              </a14:hiddenFill>
            </a:ext>
            <a:ext uri="{91240B29-F687-4F45-9708-019B960494DF}">
              <a14:hiddenLine xmlns:a14="http://schemas.microsoft.com/office/drawing/2010/main" w="19050">
                <a:solidFill>
                  <a:schemeClr val="bg1"/>
                </a:solidFill>
                <a:round/>
                <a:headEnd/>
                <a:tailEnd type="none" w="lg" len="lg"/>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Phase 2</a:t>
            </a:r>
            <a:endParaRPr lang="en-GB" sz="1600" b="1" i="1">
              <a:solidFill>
                <a:srgbClr val="3F7FFF"/>
              </a:solidFill>
              <a:latin typeface="Garamond" pitchFamily="18" charset="0"/>
            </a:endParaRPr>
          </a:p>
        </p:txBody>
      </p:sp>
      <p:sp>
        <p:nvSpPr>
          <p:cNvPr id="14344" name="AutoShape 12"/>
          <p:cNvSpPr>
            <a:spLocks noChangeArrowheads="1"/>
          </p:cNvSpPr>
          <p:nvPr/>
        </p:nvSpPr>
        <p:spPr bwMode="auto">
          <a:xfrm>
            <a:off x="6765661" y="2981103"/>
            <a:ext cx="1014677" cy="287338"/>
          </a:xfrm>
          <a:prstGeom prst="roundRect">
            <a:avLst>
              <a:gd name="adj" fmla="val 0"/>
            </a:avLst>
          </a:prstGeom>
          <a:noFill/>
          <a:ln>
            <a:noFill/>
          </a:ln>
          <a:effectLst/>
          <a:extLst>
            <a:ext uri="{909E8E84-426E-40DD-AFC4-6F175D3DCCD1}">
              <a14:hiddenFill xmlns:a14="http://schemas.microsoft.com/office/drawing/2010/main">
                <a:solidFill>
                  <a:srgbClr val="3F7FFF"/>
                </a:solidFill>
              </a14:hiddenFill>
            </a:ext>
            <a:ext uri="{91240B29-F687-4F45-9708-019B960494DF}">
              <a14:hiddenLine xmlns:a14="http://schemas.microsoft.com/office/drawing/2010/main" w="19050">
                <a:solidFill>
                  <a:schemeClr val="bg1"/>
                </a:solidFill>
                <a:round/>
                <a:headEnd/>
                <a:tailEnd type="none" w="lg" len="lg"/>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Phase 3</a:t>
            </a:r>
            <a:endParaRPr lang="en-GB" sz="1600" b="1" i="1">
              <a:solidFill>
                <a:srgbClr val="3F7FFF"/>
              </a:solidFill>
              <a:latin typeface="Garamond" pitchFamily="18" charset="0"/>
            </a:endParaRPr>
          </a:p>
        </p:txBody>
      </p:sp>
      <p:sp>
        <p:nvSpPr>
          <p:cNvPr id="14345" name="Line 20"/>
          <p:cNvSpPr>
            <a:spLocks noChangeShapeType="1"/>
          </p:cNvSpPr>
          <p:nvPr/>
        </p:nvSpPr>
        <p:spPr bwMode="auto">
          <a:xfrm flipH="1">
            <a:off x="4772423" y="2728462"/>
            <a:ext cx="24075" cy="3895484"/>
          </a:xfrm>
          <a:prstGeom prst="line">
            <a:avLst/>
          </a:prstGeom>
          <a:noFill/>
          <a:ln w="25400">
            <a:solidFill>
              <a:srgbClr val="3F7FFF"/>
            </a:solidFill>
            <a:round/>
            <a:headEnd/>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fr-FR"/>
          </a:p>
        </p:txBody>
      </p:sp>
      <p:sp>
        <p:nvSpPr>
          <p:cNvPr id="14346" name="Line 21"/>
          <p:cNvSpPr>
            <a:spLocks noChangeShapeType="1"/>
          </p:cNvSpPr>
          <p:nvPr/>
        </p:nvSpPr>
        <p:spPr bwMode="auto">
          <a:xfrm flipH="1">
            <a:off x="1978621" y="2728462"/>
            <a:ext cx="21497" cy="3895484"/>
          </a:xfrm>
          <a:prstGeom prst="line">
            <a:avLst/>
          </a:prstGeom>
          <a:noFill/>
          <a:ln w="25400">
            <a:solidFill>
              <a:srgbClr val="3F7FFF"/>
            </a:solidFill>
            <a:round/>
            <a:headEnd/>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fr-FR"/>
          </a:p>
        </p:txBody>
      </p:sp>
      <p:sp>
        <p:nvSpPr>
          <p:cNvPr id="14347" name="Line 22"/>
          <p:cNvSpPr>
            <a:spLocks noChangeShapeType="1"/>
          </p:cNvSpPr>
          <p:nvPr/>
        </p:nvSpPr>
        <p:spPr bwMode="auto">
          <a:xfrm>
            <a:off x="9603317" y="2729256"/>
            <a:ext cx="0" cy="4029600"/>
          </a:xfrm>
          <a:prstGeom prst="line">
            <a:avLst/>
          </a:prstGeom>
          <a:noFill/>
          <a:ln w="25400">
            <a:solidFill>
              <a:srgbClr val="3F7FFF"/>
            </a:solidFill>
            <a:round/>
            <a:headEnd/>
            <a:tailEnd type="oval"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fr-FR"/>
          </a:p>
        </p:txBody>
      </p:sp>
      <p:sp>
        <p:nvSpPr>
          <p:cNvPr id="14348" name="AutoShape 23"/>
          <p:cNvSpPr>
            <a:spLocks noChangeArrowheads="1"/>
          </p:cNvSpPr>
          <p:nvPr/>
        </p:nvSpPr>
        <p:spPr bwMode="auto">
          <a:xfrm>
            <a:off x="4172214" y="2476051"/>
            <a:ext cx="1295004" cy="504825"/>
          </a:xfrm>
          <a:prstGeom prst="roundRect">
            <a:avLst>
              <a:gd name="adj" fmla="val 28616"/>
            </a:avLst>
          </a:prstGeom>
          <a:solidFill>
            <a:srgbClr val="FFFFFF"/>
          </a:solidFill>
          <a:ln w="19050">
            <a:solidFill>
              <a:srgbClr val="3F7F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400" b="1" dirty="0">
                <a:solidFill>
                  <a:srgbClr val="3F7FFF"/>
                </a:solidFill>
                <a:latin typeface="Garamond" pitchFamily="18" charset="0"/>
              </a:rPr>
              <a:t>Ready to invite bids</a:t>
            </a:r>
          </a:p>
        </p:txBody>
      </p:sp>
      <p:sp>
        <p:nvSpPr>
          <p:cNvPr id="14349" name="AutoShape 24"/>
          <p:cNvSpPr>
            <a:spLocks noChangeArrowheads="1"/>
          </p:cNvSpPr>
          <p:nvPr/>
        </p:nvSpPr>
        <p:spPr bwMode="auto">
          <a:xfrm>
            <a:off x="350837" y="2476051"/>
            <a:ext cx="3276204" cy="504825"/>
          </a:xfrm>
          <a:prstGeom prst="roundRect">
            <a:avLst>
              <a:gd name="adj" fmla="val 26102"/>
            </a:avLst>
          </a:prstGeom>
          <a:solidFill>
            <a:srgbClr val="FFFFFF"/>
          </a:solidFill>
          <a:ln w="19050">
            <a:solidFill>
              <a:srgbClr val="3F7F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400" b="1" dirty="0">
                <a:solidFill>
                  <a:srgbClr val="3F7FFF"/>
                </a:solidFill>
                <a:latin typeface="Garamond" pitchFamily="18" charset="0"/>
              </a:rPr>
              <a:t>Ready to make a knowledgeable commitment to a nuclear programme</a:t>
            </a:r>
          </a:p>
        </p:txBody>
      </p:sp>
      <p:sp>
        <p:nvSpPr>
          <p:cNvPr id="14350" name="Oval 25"/>
          <p:cNvSpPr>
            <a:spLocks noChangeArrowheads="1"/>
          </p:cNvSpPr>
          <p:nvPr/>
        </p:nvSpPr>
        <p:spPr bwMode="auto">
          <a:xfrm>
            <a:off x="4560888" y="6444560"/>
            <a:ext cx="390393" cy="358775"/>
          </a:xfrm>
          <a:prstGeom prst="ellipse">
            <a:avLst/>
          </a:prstGeom>
          <a:solidFill>
            <a:schemeClr val="bg1"/>
          </a:solidFill>
          <a:ln w="19050">
            <a:solidFill>
              <a:srgbClr val="3F7FFF"/>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solidFill>
                  <a:srgbClr val="3F7FFF"/>
                </a:solidFill>
                <a:latin typeface="Garamond" pitchFamily="18" charset="0"/>
              </a:rPr>
              <a:t>M2</a:t>
            </a:r>
          </a:p>
        </p:txBody>
      </p:sp>
      <p:sp>
        <p:nvSpPr>
          <p:cNvPr id="14351" name="Oval 26"/>
          <p:cNvSpPr>
            <a:spLocks noChangeArrowheads="1"/>
          </p:cNvSpPr>
          <p:nvPr/>
        </p:nvSpPr>
        <p:spPr bwMode="auto">
          <a:xfrm>
            <a:off x="1783425" y="6444560"/>
            <a:ext cx="390392" cy="358775"/>
          </a:xfrm>
          <a:prstGeom prst="ellipse">
            <a:avLst/>
          </a:prstGeom>
          <a:solidFill>
            <a:schemeClr val="bg1"/>
          </a:solidFill>
          <a:ln w="19050">
            <a:solidFill>
              <a:srgbClr val="3F7FFF"/>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dirty="0">
                <a:solidFill>
                  <a:srgbClr val="3F7FFF"/>
                </a:solidFill>
                <a:latin typeface="Garamond" pitchFamily="18" charset="0"/>
              </a:rPr>
              <a:t>M1</a:t>
            </a:r>
          </a:p>
        </p:txBody>
      </p:sp>
      <p:sp>
        <p:nvSpPr>
          <p:cNvPr id="14352" name="AutoShape 27"/>
          <p:cNvSpPr>
            <a:spLocks noChangeArrowheads="1"/>
          </p:cNvSpPr>
          <p:nvPr/>
        </p:nvSpPr>
        <p:spPr bwMode="auto">
          <a:xfrm>
            <a:off x="7450138" y="2476050"/>
            <a:ext cx="2356115" cy="506412"/>
          </a:xfrm>
          <a:prstGeom prst="roundRect">
            <a:avLst>
              <a:gd name="adj" fmla="val 28528"/>
            </a:avLst>
          </a:prstGeom>
          <a:solidFill>
            <a:srgbClr val="FFFFFF"/>
          </a:solidFill>
          <a:ln w="19050">
            <a:solidFill>
              <a:srgbClr val="3F7F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400" b="1" dirty="0">
                <a:solidFill>
                  <a:srgbClr val="3F7FFF"/>
                </a:solidFill>
                <a:latin typeface="Garamond" pitchFamily="18" charset="0"/>
              </a:rPr>
              <a:t>Ready to commission and operate the first NPP</a:t>
            </a:r>
          </a:p>
        </p:txBody>
      </p:sp>
      <p:sp>
        <p:nvSpPr>
          <p:cNvPr id="14353" name="Oval 28"/>
          <p:cNvSpPr>
            <a:spLocks noChangeArrowheads="1"/>
          </p:cNvSpPr>
          <p:nvPr/>
        </p:nvSpPr>
        <p:spPr bwMode="auto">
          <a:xfrm>
            <a:off x="9396942" y="6444560"/>
            <a:ext cx="390393" cy="358775"/>
          </a:xfrm>
          <a:prstGeom prst="ellipse">
            <a:avLst/>
          </a:prstGeom>
          <a:solidFill>
            <a:schemeClr val="bg1"/>
          </a:solidFill>
          <a:ln w="19050">
            <a:solidFill>
              <a:srgbClr val="3F7FFF"/>
            </a:solidFill>
            <a:round/>
            <a:headEn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fr-FR" sz="1400" b="1">
                <a:solidFill>
                  <a:srgbClr val="3F7FFF"/>
                </a:solidFill>
                <a:latin typeface="Garamond" pitchFamily="18" charset="0"/>
              </a:rPr>
              <a:t>M3</a:t>
            </a:r>
          </a:p>
        </p:txBody>
      </p:sp>
      <p:grpSp>
        <p:nvGrpSpPr>
          <p:cNvPr id="3" name="Group 36"/>
          <p:cNvGrpSpPr>
            <a:grpSpLocks/>
          </p:cNvGrpSpPr>
          <p:nvPr/>
        </p:nvGrpSpPr>
        <p:grpSpPr bwMode="auto">
          <a:xfrm>
            <a:off x="507339" y="5378696"/>
            <a:ext cx="9083940" cy="936625"/>
            <a:chOff x="295" y="2976"/>
            <a:chExt cx="5282" cy="590"/>
          </a:xfrm>
        </p:grpSpPr>
        <p:sp>
          <p:nvSpPr>
            <p:cNvPr id="14366" name="Rectangle 2"/>
            <p:cNvSpPr>
              <a:spLocks noChangeArrowheads="1"/>
            </p:cNvSpPr>
            <p:nvPr/>
          </p:nvSpPr>
          <p:spPr bwMode="auto">
            <a:xfrm>
              <a:off x="295" y="2976"/>
              <a:ext cx="5282" cy="5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7" name="Line 3"/>
            <p:cNvSpPr>
              <a:spLocks noChangeShapeType="1"/>
            </p:cNvSpPr>
            <p:nvPr/>
          </p:nvSpPr>
          <p:spPr bwMode="auto">
            <a:xfrm>
              <a:off x="295" y="3475"/>
              <a:ext cx="52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8" name="Freeform 4"/>
            <p:cNvSpPr>
              <a:spLocks/>
            </p:cNvSpPr>
            <p:nvPr/>
          </p:nvSpPr>
          <p:spPr bwMode="auto">
            <a:xfrm>
              <a:off x="1292" y="3157"/>
              <a:ext cx="4285" cy="318"/>
            </a:xfrm>
            <a:custGeom>
              <a:avLst/>
              <a:gdLst>
                <a:gd name="T0" fmla="*/ 0 w 4264"/>
                <a:gd name="T1" fmla="*/ 318 h 318"/>
                <a:gd name="T2" fmla="*/ 1635 w 4264"/>
                <a:gd name="T3" fmla="*/ 246 h 318"/>
                <a:gd name="T4" fmla="*/ 4589 w 4264"/>
                <a:gd name="T5" fmla="*/ 0 h 318"/>
                <a:gd name="T6" fmla="*/ 4589 w 4264"/>
                <a:gd name="T7" fmla="*/ 318 h 318"/>
                <a:gd name="T8" fmla="*/ 91 w 4264"/>
                <a:gd name="T9" fmla="*/ 318 h 31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64" h="318">
                  <a:moveTo>
                    <a:pt x="0" y="318"/>
                  </a:moveTo>
                  <a:lnTo>
                    <a:pt x="1516" y="246"/>
                  </a:lnTo>
                  <a:lnTo>
                    <a:pt x="4264" y="0"/>
                  </a:lnTo>
                  <a:lnTo>
                    <a:pt x="4264" y="318"/>
                  </a:lnTo>
                  <a:lnTo>
                    <a:pt x="91" y="318"/>
                  </a:lnTo>
                </a:path>
              </a:pathLst>
            </a:custGeom>
            <a:solidFill>
              <a:srgbClr val="3F7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9" name="Freeform 15"/>
            <p:cNvSpPr>
              <a:spLocks/>
            </p:cNvSpPr>
            <p:nvPr/>
          </p:nvSpPr>
          <p:spPr bwMode="auto">
            <a:xfrm>
              <a:off x="2789" y="3099"/>
              <a:ext cx="2783" cy="375"/>
            </a:xfrm>
            <a:custGeom>
              <a:avLst/>
              <a:gdLst>
                <a:gd name="T0" fmla="*/ 0 w 2767"/>
                <a:gd name="T1" fmla="*/ 33605 h 272"/>
                <a:gd name="T2" fmla="*/ 0 w 2767"/>
                <a:gd name="T3" fmla="*/ 28100 h 272"/>
                <a:gd name="T4" fmla="*/ 3016 w 2767"/>
                <a:gd name="T5" fmla="*/ 0 h 272"/>
                <a:gd name="T6" fmla="*/ 3016 w 2767"/>
                <a:gd name="T7" fmla="*/ 33605 h 272"/>
                <a:gd name="T8" fmla="*/ 0 w 2767"/>
                <a:gd name="T9" fmla="*/ 33605 h 2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67" h="272">
                  <a:moveTo>
                    <a:pt x="0" y="272"/>
                  </a:moveTo>
                  <a:lnTo>
                    <a:pt x="0" y="227"/>
                  </a:lnTo>
                  <a:lnTo>
                    <a:pt x="2767" y="0"/>
                  </a:lnTo>
                  <a:lnTo>
                    <a:pt x="2767" y="272"/>
                  </a:lnTo>
                  <a:lnTo>
                    <a:pt x="0" y="272"/>
                  </a:lnTo>
                  <a:close/>
                </a:path>
              </a:pathLst>
            </a:custGeom>
            <a:solidFill>
              <a:srgbClr val="000080"/>
            </a:solidFill>
            <a:ln w="9525" cap="flat" cmpd="sng">
              <a:solidFill>
                <a:schemeClr val="tx1"/>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70" name="Text Box 29"/>
            <p:cNvSpPr txBox="1">
              <a:spLocks noChangeArrowheads="1"/>
            </p:cNvSpPr>
            <p:nvPr/>
          </p:nvSpPr>
          <p:spPr bwMode="auto">
            <a:xfrm>
              <a:off x="331" y="2985"/>
              <a:ext cx="2903"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b="1" dirty="0">
                  <a:latin typeface="Garamond" pitchFamily="18" charset="0"/>
                </a:rPr>
                <a:t>Implementation of the Operating Organization</a:t>
              </a:r>
            </a:p>
          </p:txBody>
        </p:sp>
      </p:grpSp>
      <p:grpSp>
        <p:nvGrpSpPr>
          <p:cNvPr id="4" name="Group 35"/>
          <p:cNvGrpSpPr>
            <a:grpSpLocks/>
          </p:cNvGrpSpPr>
          <p:nvPr/>
        </p:nvGrpSpPr>
        <p:grpSpPr bwMode="auto">
          <a:xfrm>
            <a:off x="507339" y="4315520"/>
            <a:ext cx="9083940" cy="936625"/>
            <a:chOff x="295" y="2160"/>
            <a:chExt cx="5282" cy="590"/>
          </a:xfrm>
        </p:grpSpPr>
        <p:sp>
          <p:nvSpPr>
            <p:cNvPr id="14361" name="Rectangle 5"/>
            <p:cNvSpPr>
              <a:spLocks noChangeArrowheads="1"/>
            </p:cNvSpPr>
            <p:nvPr/>
          </p:nvSpPr>
          <p:spPr bwMode="auto">
            <a:xfrm>
              <a:off x="295" y="2160"/>
              <a:ext cx="5282" cy="5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62" name="Line 6"/>
            <p:cNvSpPr>
              <a:spLocks noChangeShapeType="1"/>
            </p:cNvSpPr>
            <p:nvPr/>
          </p:nvSpPr>
          <p:spPr bwMode="auto">
            <a:xfrm>
              <a:off x="295" y="2660"/>
              <a:ext cx="5259"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3" name="Freeform 18"/>
            <p:cNvSpPr>
              <a:spLocks/>
            </p:cNvSpPr>
            <p:nvPr/>
          </p:nvSpPr>
          <p:spPr bwMode="auto">
            <a:xfrm>
              <a:off x="1265" y="2342"/>
              <a:ext cx="4310" cy="317"/>
            </a:xfrm>
            <a:custGeom>
              <a:avLst/>
              <a:gdLst>
                <a:gd name="T0" fmla="*/ 0 w 4310"/>
                <a:gd name="T1" fmla="*/ 317 h 317"/>
                <a:gd name="T2" fmla="*/ 1497 w 4310"/>
                <a:gd name="T3" fmla="*/ 136 h 317"/>
                <a:gd name="T4" fmla="*/ 4310 w 4310"/>
                <a:gd name="T5" fmla="*/ 0 h 317"/>
                <a:gd name="T6" fmla="*/ 4310 w 4310"/>
                <a:gd name="T7" fmla="*/ 317 h 317"/>
                <a:gd name="T8" fmla="*/ 0 w 4310"/>
                <a:gd name="T9" fmla="*/ 317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10" h="317">
                  <a:moveTo>
                    <a:pt x="0" y="317"/>
                  </a:moveTo>
                  <a:lnTo>
                    <a:pt x="1497" y="136"/>
                  </a:lnTo>
                  <a:lnTo>
                    <a:pt x="4310" y="0"/>
                  </a:lnTo>
                  <a:lnTo>
                    <a:pt x="4310" y="317"/>
                  </a:lnTo>
                  <a:lnTo>
                    <a:pt x="0" y="317"/>
                  </a:lnTo>
                  <a:close/>
                </a:path>
              </a:pathLst>
            </a:custGeom>
            <a:solidFill>
              <a:srgbClr val="3F7FFF"/>
            </a:solidFill>
            <a:ln w="9525" cap="flat" cmpd="sng">
              <a:solidFill>
                <a:schemeClr val="tx1"/>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4" name="Freeform 19"/>
            <p:cNvSpPr>
              <a:spLocks/>
            </p:cNvSpPr>
            <p:nvPr/>
          </p:nvSpPr>
          <p:spPr bwMode="auto">
            <a:xfrm>
              <a:off x="1292" y="2478"/>
              <a:ext cx="1483" cy="179"/>
            </a:xfrm>
            <a:custGeom>
              <a:avLst/>
              <a:gdLst>
                <a:gd name="T0" fmla="*/ 0 w 1497"/>
                <a:gd name="T1" fmla="*/ 1 h 272"/>
                <a:gd name="T2" fmla="*/ 1300 w 1497"/>
                <a:gd name="T3" fmla="*/ 0 h 272"/>
                <a:gd name="T4" fmla="*/ 1300 w 1497"/>
                <a:gd name="T5" fmla="*/ 1 h 272"/>
                <a:gd name="T6" fmla="*/ 0 w 1497"/>
                <a:gd name="T7" fmla="*/ 1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97" h="272">
                  <a:moveTo>
                    <a:pt x="0" y="272"/>
                  </a:moveTo>
                  <a:lnTo>
                    <a:pt x="1497" y="0"/>
                  </a:lnTo>
                  <a:lnTo>
                    <a:pt x="1497" y="272"/>
                  </a:lnTo>
                  <a:lnTo>
                    <a:pt x="0" y="272"/>
                  </a:lnTo>
                  <a:close/>
                </a:path>
              </a:pathLst>
            </a:custGeom>
            <a:solidFill>
              <a:srgbClr val="000080"/>
            </a:solidFill>
            <a:ln w="9525" cap="flat" cmpd="sng">
              <a:solidFill>
                <a:schemeClr val="tx1"/>
              </a:solidFill>
              <a:prstDash val="solid"/>
              <a:round/>
              <a:headEnd type="none" w="med" len="med"/>
              <a:tailEnd type="none"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5" name="Text Box 30"/>
            <p:cNvSpPr txBox="1">
              <a:spLocks noChangeArrowheads="1"/>
            </p:cNvSpPr>
            <p:nvPr/>
          </p:nvSpPr>
          <p:spPr bwMode="auto">
            <a:xfrm>
              <a:off x="331" y="2170"/>
              <a:ext cx="2322"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b="1">
                  <a:latin typeface="Garamond" pitchFamily="18" charset="0"/>
                </a:rPr>
                <a:t>Implementation of the Regulatory Body</a:t>
              </a:r>
            </a:p>
          </p:txBody>
        </p:sp>
      </p:grpSp>
      <p:grpSp>
        <p:nvGrpSpPr>
          <p:cNvPr id="5" name="Group 34"/>
          <p:cNvGrpSpPr>
            <a:grpSpLocks/>
          </p:cNvGrpSpPr>
          <p:nvPr/>
        </p:nvGrpSpPr>
        <p:grpSpPr bwMode="auto">
          <a:xfrm>
            <a:off x="507339" y="3250757"/>
            <a:ext cx="9087379" cy="936625"/>
            <a:chOff x="295" y="1343"/>
            <a:chExt cx="5284" cy="590"/>
          </a:xfrm>
        </p:grpSpPr>
        <p:sp>
          <p:nvSpPr>
            <p:cNvPr id="14358" name="Rectangle 13"/>
            <p:cNvSpPr>
              <a:spLocks noChangeArrowheads="1"/>
            </p:cNvSpPr>
            <p:nvPr/>
          </p:nvSpPr>
          <p:spPr bwMode="auto">
            <a:xfrm>
              <a:off x="295" y="1343"/>
              <a:ext cx="5282" cy="59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359" name="Freeform 14"/>
            <p:cNvSpPr>
              <a:spLocks/>
            </p:cNvSpPr>
            <p:nvPr/>
          </p:nvSpPr>
          <p:spPr bwMode="auto">
            <a:xfrm>
              <a:off x="295" y="1524"/>
              <a:ext cx="5284" cy="318"/>
            </a:xfrm>
            <a:custGeom>
              <a:avLst/>
              <a:gdLst>
                <a:gd name="T0" fmla="*/ 0 w 5261"/>
                <a:gd name="T1" fmla="*/ 0 h 318"/>
                <a:gd name="T2" fmla="*/ 921 w 5261"/>
                <a:gd name="T3" fmla="*/ 0 h 318"/>
                <a:gd name="T4" fmla="*/ 2661 w 5261"/>
                <a:gd name="T5" fmla="*/ 272 h 318"/>
                <a:gd name="T6" fmla="*/ 5616 w 5261"/>
                <a:gd name="T7" fmla="*/ 272 h 318"/>
                <a:gd name="T8" fmla="*/ 5616 w 5261"/>
                <a:gd name="T9" fmla="*/ 318 h 318"/>
                <a:gd name="T10" fmla="*/ 0 w 5261"/>
                <a:gd name="T11" fmla="*/ 318 h 318"/>
                <a:gd name="T12" fmla="*/ 0 w 5261"/>
                <a:gd name="T13" fmla="*/ 0 h 3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61" h="318">
                  <a:moveTo>
                    <a:pt x="0" y="0"/>
                  </a:moveTo>
                  <a:lnTo>
                    <a:pt x="861" y="0"/>
                  </a:lnTo>
                  <a:lnTo>
                    <a:pt x="2494" y="272"/>
                  </a:lnTo>
                  <a:lnTo>
                    <a:pt x="5261" y="272"/>
                  </a:lnTo>
                  <a:lnTo>
                    <a:pt x="5261" y="318"/>
                  </a:lnTo>
                  <a:lnTo>
                    <a:pt x="0" y="318"/>
                  </a:lnTo>
                  <a:lnTo>
                    <a:pt x="0" y="0"/>
                  </a:lnTo>
                  <a:close/>
                </a:path>
              </a:pathLst>
            </a:custGeom>
            <a:solidFill>
              <a:srgbClr val="3F7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360" name="Text Box 31"/>
            <p:cNvSpPr txBox="1">
              <a:spLocks noChangeArrowheads="1"/>
            </p:cNvSpPr>
            <p:nvPr/>
          </p:nvSpPr>
          <p:spPr bwMode="auto">
            <a:xfrm>
              <a:off x="331" y="1352"/>
              <a:ext cx="1724" cy="154"/>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0" bIns="0">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b="1" dirty="0">
                  <a:latin typeface="Garamond" pitchFamily="18" charset="0"/>
                </a:rPr>
                <a:t>Role of the Government</a:t>
              </a:r>
            </a:p>
          </p:txBody>
        </p:sp>
      </p:grpSp>
      <p:sp>
        <p:nvSpPr>
          <p:cNvPr id="37" name="Rectangle 36"/>
          <p:cNvSpPr/>
          <p:nvPr/>
        </p:nvSpPr>
        <p:spPr>
          <a:xfrm>
            <a:off x="541704" y="3571876"/>
            <a:ext cx="1794081" cy="369332"/>
          </a:xfrm>
          <a:prstGeom prst="rect">
            <a:avLst/>
          </a:prstGeom>
        </p:spPr>
        <p:txBody>
          <a:bodyPr wrap="none">
            <a:spAutoFit/>
          </a:bodyPr>
          <a:lstStyle/>
          <a:p>
            <a:r>
              <a:rPr lang="en-GB" dirty="0" smtClean="0">
                <a:solidFill>
                  <a:schemeClr val="bg1"/>
                </a:solidFill>
                <a:latin typeface="Times"/>
                <a:ea typeface="Calibri" pitchFamily="34" charset="0"/>
                <a:cs typeface="Times New Roman" pitchFamily="18" charset="0"/>
              </a:rPr>
              <a:t>Action 72, </a:t>
            </a:r>
            <a:r>
              <a:rPr lang="en-GB" b="1" dirty="0" smtClean="0">
                <a:solidFill>
                  <a:srgbClr val="000000"/>
                </a:solidFill>
                <a:latin typeface="Times"/>
                <a:ea typeface="Calibri" pitchFamily="34" charset="0"/>
                <a:cs typeface="Times New Roman" pitchFamily="18" charset="0"/>
              </a:rPr>
              <a:t>73</a:t>
            </a:r>
            <a:r>
              <a:rPr lang="en-GB" dirty="0" smtClean="0">
                <a:solidFill>
                  <a:schemeClr val="bg1"/>
                </a:solidFill>
                <a:latin typeface="Times"/>
                <a:ea typeface="Calibri" pitchFamily="34" charset="0"/>
                <a:cs typeface="Times New Roman" pitchFamily="18" charset="0"/>
              </a:rPr>
              <a:t>, 74</a:t>
            </a:r>
            <a:endParaRPr lang="en-AU" dirty="0">
              <a:solidFill>
                <a:schemeClr val="bg1"/>
              </a:solidFill>
            </a:endParaRPr>
          </a:p>
        </p:txBody>
      </p:sp>
      <p:sp>
        <p:nvSpPr>
          <p:cNvPr id="38" name="Rectangle 37"/>
          <p:cNvSpPr/>
          <p:nvPr/>
        </p:nvSpPr>
        <p:spPr>
          <a:xfrm>
            <a:off x="2476483" y="4559866"/>
            <a:ext cx="1851789"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a:t>
            </a:r>
            <a:r>
              <a:rPr lang="en-GB" b="1" dirty="0" smtClean="0">
                <a:solidFill>
                  <a:srgbClr val="000000"/>
                </a:solidFill>
                <a:latin typeface="Times" charset="0"/>
                <a:ea typeface="Calibri" pitchFamily="34" charset="0"/>
                <a:cs typeface="Times New Roman" pitchFamily="18" charset="0"/>
              </a:rPr>
              <a:t>75</a:t>
            </a:r>
            <a:r>
              <a:rPr lang="en-GB" dirty="0" smtClean="0">
                <a:latin typeface="Times" charset="0"/>
                <a:ea typeface="Calibri" pitchFamily="34" charset="0"/>
                <a:cs typeface="Times New Roman" pitchFamily="18" charset="0"/>
              </a:rPr>
              <a:t>, 76, </a:t>
            </a:r>
            <a:r>
              <a:rPr lang="en-GB" b="1" dirty="0" smtClean="0">
                <a:solidFill>
                  <a:srgbClr val="000000"/>
                </a:solidFill>
                <a:latin typeface="Times" charset="0"/>
                <a:ea typeface="Calibri" pitchFamily="34" charset="0"/>
                <a:cs typeface="Times New Roman" pitchFamily="18" charset="0"/>
              </a:rPr>
              <a:t>77</a:t>
            </a:r>
            <a:r>
              <a:rPr lang="en-GB" dirty="0" smtClean="0">
                <a:latin typeface="Times" charset="0"/>
                <a:ea typeface="Calibri" pitchFamily="34" charset="0"/>
                <a:cs typeface="Times New Roman" pitchFamily="18" charset="0"/>
              </a:rPr>
              <a:t> </a:t>
            </a:r>
            <a:endParaRPr lang="en-AU" dirty="0"/>
          </a:p>
        </p:txBody>
      </p:sp>
      <p:sp>
        <p:nvSpPr>
          <p:cNvPr id="39" name="Rectangle 38"/>
          <p:cNvSpPr/>
          <p:nvPr/>
        </p:nvSpPr>
        <p:spPr>
          <a:xfrm>
            <a:off x="5107783" y="4429132"/>
            <a:ext cx="1505540"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a:t>
            </a:r>
            <a:r>
              <a:rPr lang="en-GB" b="1" dirty="0" smtClean="0">
                <a:solidFill>
                  <a:srgbClr val="000000"/>
                </a:solidFill>
                <a:latin typeface="Times" charset="0"/>
                <a:ea typeface="Calibri" pitchFamily="34" charset="0"/>
                <a:cs typeface="Times New Roman" pitchFamily="18" charset="0"/>
              </a:rPr>
              <a:t>78</a:t>
            </a:r>
            <a:r>
              <a:rPr lang="en-GB" dirty="0" smtClean="0">
                <a:latin typeface="Times" charset="0"/>
                <a:ea typeface="Calibri" pitchFamily="34" charset="0"/>
                <a:cs typeface="Times New Roman" pitchFamily="18" charset="0"/>
              </a:rPr>
              <a:t>, 82 </a:t>
            </a:r>
            <a:endParaRPr lang="en-AU" dirty="0"/>
          </a:p>
        </p:txBody>
      </p:sp>
      <p:sp>
        <p:nvSpPr>
          <p:cNvPr id="40" name="Rectangle 39"/>
          <p:cNvSpPr/>
          <p:nvPr/>
        </p:nvSpPr>
        <p:spPr>
          <a:xfrm>
            <a:off x="2641583" y="5631436"/>
            <a:ext cx="1595309"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75, 76 </a:t>
            </a:r>
            <a:endParaRPr lang="en-AU" dirty="0"/>
          </a:p>
        </p:txBody>
      </p:sp>
      <p:sp>
        <p:nvSpPr>
          <p:cNvPr id="41" name="Rectangle 40"/>
          <p:cNvSpPr/>
          <p:nvPr/>
        </p:nvSpPr>
        <p:spPr>
          <a:xfrm>
            <a:off x="5185174" y="5500702"/>
            <a:ext cx="2544286" cy="369332"/>
          </a:xfrm>
          <a:prstGeom prst="rect">
            <a:avLst/>
          </a:prstGeom>
        </p:spPr>
        <p:txBody>
          <a:bodyPr wrap="none">
            <a:spAutoFit/>
          </a:bodyPr>
          <a:lstStyle/>
          <a:p>
            <a:r>
              <a:rPr lang="en-GB" dirty="0" smtClean="0">
                <a:latin typeface="Times" charset="0"/>
                <a:ea typeface="Calibri" pitchFamily="34" charset="0"/>
                <a:cs typeface="Times New Roman" pitchFamily="18" charset="0"/>
              </a:rPr>
              <a:t>Action </a:t>
            </a:r>
            <a:r>
              <a:rPr lang="en-GB" b="1" dirty="0" smtClean="0">
                <a:solidFill>
                  <a:srgbClr val="000000"/>
                </a:solidFill>
                <a:latin typeface="Times" charset="0"/>
                <a:ea typeface="Calibri" pitchFamily="34" charset="0"/>
                <a:cs typeface="Times New Roman" pitchFamily="18" charset="0"/>
              </a:rPr>
              <a:t>78, 79, 80, 81</a:t>
            </a:r>
            <a:r>
              <a:rPr lang="en-GB" dirty="0" smtClean="0">
                <a:latin typeface="Times" charset="0"/>
                <a:ea typeface="Calibri" pitchFamily="34" charset="0"/>
                <a:cs typeface="Times New Roman" pitchFamily="18" charset="0"/>
              </a:rPr>
              <a:t>, 82 </a:t>
            </a:r>
            <a:endParaRPr lang="en-AU" dirty="0"/>
          </a:p>
        </p:txBody>
      </p:sp>
      <p:sp>
        <p:nvSpPr>
          <p:cNvPr id="42" name="Title 1"/>
          <p:cNvSpPr>
            <a:spLocks noGrp="1"/>
          </p:cNvSpPr>
          <p:nvPr>
            <p:ph type="title"/>
          </p:nvPr>
        </p:nvSpPr>
        <p:spPr>
          <a:xfrm>
            <a:off x="0" y="0"/>
            <a:ext cx="9906000" cy="900000"/>
          </a:xfrm>
        </p:spPr>
        <p:txBody>
          <a:bodyPr/>
          <a:lstStyle/>
          <a:p>
            <a:r>
              <a:rPr lang="en-GB" sz="2800" dirty="0" smtClean="0">
                <a:latin typeface="+mn-lt"/>
              </a:rPr>
              <a:t>SSG 16- Implementing Integrated Management System</a:t>
            </a:r>
            <a:endParaRPr lang="en-GB" sz="2800" b="0" dirty="0">
              <a:latin typeface="+mn-lt"/>
            </a:endParaRPr>
          </a:p>
        </p:txBody>
      </p:sp>
      <p:sp>
        <p:nvSpPr>
          <p:cNvPr id="43" name="Slide Number Placeholder 5"/>
          <p:cNvSpPr txBox="1">
            <a:spLocks/>
          </p:cNvSpPr>
          <p:nvPr/>
        </p:nvSpPr>
        <p:spPr bwMode="white">
          <a:xfrm>
            <a:off x="9180000" y="6480000"/>
            <a:ext cx="54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A0628E-C12F-4F8C-9895-BCD5E30100D3}" type="slidenum">
              <a:rPr lang="en-US" smtClean="0"/>
              <a:pPr/>
              <a:t>17</a:t>
            </a:fld>
            <a:endParaRPr lang="en-US" dirty="0"/>
          </a:p>
        </p:txBody>
      </p:sp>
      <p:sp>
        <p:nvSpPr>
          <p:cNvPr id="44"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Tree>
    <p:extLst>
      <p:ext uri="{BB962C8B-B14F-4D97-AF65-F5344CB8AC3E}">
        <p14:creationId xmlns:p14="http://schemas.microsoft.com/office/powerpoint/2010/main" val="7252589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in)">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0"/>
          <p:cNvSpPr>
            <a:spLocks noChangeArrowheads="1"/>
          </p:cNvSpPr>
          <p:nvPr/>
        </p:nvSpPr>
        <p:spPr bwMode="auto">
          <a:xfrm>
            <a:off x="896550" y="2015582"/>
            <a:ext cx="1169458" cy="312738"/>
          </a:xfrm>
          <a:prstGeom prst="roundRect">
            <a:avLst>
              <a:gd name="adj" fmla="val 0"/>
            </a:avLst>
          </a:prstGeom>
          <a:solidFill>
            <a:schemeClr val="accent1"/>
          </a:solidFill>
          <a:ln w="38100">
            <a:solidFill>
              <a:schemeClr val="tx2">
                <a:lumMod val="50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0000"/>
                </a:solidFill>
              </a:rPr>
              <a:t>Phase 1</a:t>
            </a:r>
          </a:p>
        </p:txBody>
      </p:sp>
      <p:sp>
        <p:nvSpPr>
          <p:cNvPr id="10" name="AutoShape 11"/>
          <p:cNvSpPr>
            <a:spLocks noChangeArrowheads="1"/>
          </p:cNvSpPr>
          <p:nvPr/>
        </p:nvSpPr>
        <p:spPr bwMode="auto">
          <a:xfrm>
            <a:off x="2001031" y="1556794"/>
            <a:ext cx="1547813" cy="322263"/>
          </a:xfrm>
          <a:prstGeom prst="roundRect">
            <a:avLst>
              <a:gd name="adj" fmla="val 0"/>
            </a:avLst>
          </a:prstGeom>
          <a:solidFill>
            <a:schemeClr val="bg1"/>
          </a:solidFill>
          <a:ln w="19050">
            <a:solidFill>
              <a:srgbClr val="6598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decision</a:t>
            </a:r>
          </a:p>
        </p:txBody>
      </p:sp>
      <p:sp>
        <p:nvSpPr>
          <p:cNvPr id="11" name="Line 12"/>
          <p:cNvSpPr>
            <a:spLocks noChangeShapeType="1"/>
          </p:cNvSpPr>
          <p:nvPr/>
        </p:nvSpPr>
        <p:spPr bwMode="auto">
          <a:xfrm flipH="1">
            <a:off x="2845046" y="1880452"/>
            <a:ext cx="1720" cy="801688"/>
          </a:xfrm>
          <a:prstGeom prst="line">
            <a:avLst/>
          </a:prstGeom>
          <a:noFill/>
          <a:ln w="19050">
            <a:solidFill>
              <a:srgbClr val="6598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Line 13"/>
          <p:cNvSpPr>
            <a:spLocks noChangeShapeType="1"/>
          </p:cNvSpPr>
          <p:nvPr/>
        </p:nvSpPr>
        <p:spPr bwMode="auto">
          <a:xfrm>
            <a:off x="6095183" y="1914776"/>
            <a:ext cx="0" cy="801688"/>
          </a:xfrm>
          <a:prstGeom prst="line">
            <a:avLst/>
          </a:prstGeom>
          <a:noFill/>
          <a:ln w="19050">
            <a:solidFill>
              <a:srgbClr val="6598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 name="Line 14"/>
          <p:cNvSpPr>
            <a:spLocks noChangeShapeType="1"/>
          </p:cNvSpPr>
          <p:nvPr/>
        </p:nvSpPr>
        <p:spPr bwMode="auto">
          <a:xfrm flipH="1">
            <a:off x="9555512" y="1898540"/>
            <a:ext cx="1720" cy="800100"/>
          </a:xfrm>
          <a:prstGeom prst="line">
            <a:avLst/>
          </a:prstGeom>
          <a:noFill/>
          <a:ln w="19050">
            <a:solidFill>
              <a:srgbClr val="6598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 name="AutoShape 15"/>
          <p:cNvSpPr>
            <a:spLocks noChangeArrowheads="1"/>
          </p:cNvSpPr>
          <p:nvPr/>
        </p:nvSpPr>
        <p:spPr bwMode="auto">
          <a:xfrm>
            <a:off x="4017164" y="2028282"/>
            <a:ext cx="1169458" cy="287338"/>
          </a:xfrm>
          <a:prstGeom prst="roundRect">
            <a:avLst>
              <a:gd name="adj" fmla="val 0"/>
            </a:avLst>
          </a:prstGeom>
          <a:solidFill>
            <a:srgbClr val="FFFFCC"/>
          </a:solidFill>
          <a:ln w="34925">
            <a:solidFill>
              <a:schemeClr val="bg1">
                <a:lumMod val="25000"/>
              </a:schemeClr>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lumMod val="10000"/>
                  </a:schemeClr>
                </a:solidFill>
              </a:rPr>
              <a:t>Phase 2</a:t>
            </a:r>
          </a:p>
        </p:txBody>
      </p:sp>
      <p:sp>
        <p:nvSpPr>
          <p:cNvPr id="15" name="AutoShape 16"/>
          <p:cNvSpPr>
            <a:spLocks noChangeArrowheads="1"/>
          </p:cNvSpPr>
          <p:nvPr/>
        </p:nvSpPr>
        <p:spPr bwMode="auto">
          <a:xfrm>
            <a:off x="7298526" y="2015582"/>
            <a:ext cx="1169458" cy="287338"/>
          </a:xfrm>
          <a:prstGeom prst="roundRect">
            <a:avLst>
              <a:gd name="adj" fmla="val 0"/>
            </a:avLst>
          </a:prstGeom>
          <a:solidFill>
            <a:srgbClr val="BEE395"/>
          </a:solidFill>
          <a:ln w="50800">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600" dirty="0">
                <a:solidFill>
                  <a:schemeClr val="tx1"/>
                </a:solidFill>
              </a:rPr>
              <a:t>Phase 3</a:t>
            </a:r>
          </a:p>
        </p:txBody>
      </p:sp>
      <p:sp>
        <p:nvSpPr>
          <p:cNvPr id="16" name="AutoShape 17"/>
          <p:cNvSpPr>
            <a:spLocks noChangeArrowheads="1"/>
          </p:cNvSpPr>
          <p:nvPr/>
        </p:nvSpPr>
        <p:spPr bwMode="auto">
          <a:xfrm>
            <a:off x="5186622" y="1605516"/>
            <a:ext cx="1547813" cy="322263"/>
          </a:xfrm>
          <a:prstGeom prst="roundRect">
            <a:avLst>
              <a:gd name="adj" fmla="val 0"/>
            </a:avLst>
          </a:prstGeom>
          <a:solidFill>
            <a:schemeClr val="bg1"/>
          </a:solidFill>
          <a:ln w="19050">
            <a:solidFill>
              <a:srgbClr val="6598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call for tenders</a:t>
            </a:r>
          </a:p>
        </p:txBody>
      </p:sp>
      <p:sp>
        <p:nvSpPr>
          <p:cNvPr id="17" name="AutoShape 18"/>
          <p:cNvSpPr>
            <a:spLocks noChangeArrowheads="1"/>
          </p:cNvSpPr>
          <p:nvPr/>
        </p:nvSpPr>
        <p:spPr bwMode="auto">
          <a:xfrm>
            <a:off x="8229364" y="1576278"/>
            <a:ext cx="1568450" cy="322263"/>
          </a:xfrm>
          <a:prstGeom prst="roundRect">
            <a:avLst>
              <a:gd name="adj" fmla="val 0"/>
            </a:avLst>
          </a:prstGeom>
          <a:solidFill>
            <a:schemeClr val="bg1"/>
          </a:solidFill>
          <a:ln w="19050">
            <a:solidFill>
              <a:srgbClr val="6598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commissioning</a:t>
            </a:r>
          </a:p>
        </p:txBody>
      </p:sp>
      <p:sp>
        <p:nvSpPr>
          <p:cNvPr id="19" name="Line 20"/>
          <p:cNvSpPr>
            <a:spLocks noChangeShapeType="1"/>
          </p:cNvSpPr>
          <p:nvPr/>
        </p:nvSpPr>
        <p:spPr bwMode="auto">
          <a:xfrm flipV="1">
            <a:off x="2" y="2502942"/>
            <a:ext cx="9905999" cy="0"/>
          </a:xfrm>
          <a:prstGeom prst="line">
            <a:avLst/>
          </a:prstGeom>
          <a:noFill/>
          <a:ln w="127000" cmpd="tri">
            <a:solidFill>
              <a:srgbClr val="3F7FFF"/>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5" name="Rectangle 34"/>
          <p:cNvSpPr/>
          <p:nvPr/>
        </p:nvSpPr>
        <p:spPr>
          <a:xfrm>
            <a:off x="116463" y="3086591"/>
            <a:ext cx="4484468" cy="28626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000" dirty="0" smtClean="0">
                <a:solidFill>
                  <a:srgbClr val="000000"/>
                </a:solidFill>
              </a:rPr>
              <a:t>Government (Only)</a:t>
            </a:r>
          </a:p>
          <a:p>
            <a:pPr marL="177800" indent="-177800">
              <a:buFont typeface="Wingdings" panose="05000000000000000000" pitchFamily="2" charset="2"/>
              <a:buChar char="Ø"/>
            </a:pPr>
            <a:r>
              <a:rPr lang="en-GB" sz="2000" dirty="0" smtClean="0">
                <a:solidFill>
                  <a:srgbClr val="000000"/>
                </a:solidFill>
              </a:rPr>
              <a:t>Consideration of the importance of </a:t>
            </a:r>
            <a:r>
              <a:rPr lang="en-GB" sz="2000" b="1" dirty="0" smtClean="0">
                <a:solidFill>
                  <a:srgbClr val="000000"/>
                </a:solidFill>
              </a:rPr>
              <a:t>leadership </a:t>
            </a:r>
            <a:r>
              <a:rPr lang="en-GB" sz="2000" b="1" dirty="0">
                <a:solidFill>
                  <a:srgbClr val="000000"/>
                </a:solidFill>
              </a:rPr>
              <a:t>and management for safety </a:t>
            </a:r>
            <a:r>
              <a:rPr lang="en-GB" sz="2000" dirty="0" smtClean="0">
                <a:solidFill>
                  <a:srgbClr val="000000"/>
                </a:solidFill>
              </a:rPr>
              <a:t>and </a:t>
            </a:r>
            <a:r>
              <a:rPr lang="en-GB" sz="2000" dirty="0">
                <a:solidFill>
                  <a:srgbClr val="000000"/>
                </a:solidFill>
              </a:rPr>
              <a:t>to foster </a:t>
            </a:r>
            <a:r>
              <a:rPr lang="en-GB" sz="2000" b="1" dirty="0">
                <a:solidFill>
                  <a:srgbClr val="000000"/>
                </a:solidFill>
              </a:rPr>
              <a:t>safety </a:t>
            </a:r>
            <a:r>
              <a:rPr lang="en-GB" sz="2000" b="1" dirty="0" smtClean="0">
                <a:solidFill>
                  <a:srgbClr val="000000"/>
                </a:solidFill>
              </a:rPr>
              <a:t>culture</a:t>
            </a:r>
            <a:endParaRPr lang="en-GB" sz="2000" dirty="0">
              <a:solidFill>
                <a:srgbClr val="000000"/>
              </a:solidFill>
            </a:endParaRPr>
          </a:p>
          <a:p>
            <a:pPr marL="177800" indent="-177800">
              <a:buFont typeface="Wingdings" panose="05000000000000000000" pitchFamily="2" charset="2"/>
              <a:buChar char="Ø"/>
            </a:pPr>
            <a:r>
              <a:rPr lang="en-GB" sz="2000" dirty="0" smtClean="0">
                <a:solidFill>
                  <a:srgbClr val="000000"/>
                </a:solidFill>
              </a:rPr>
              <a:t>Identification of senior </a:t>
            </a:r>
            <a:r>
              <a:rPr lang="en-GB" sz="2000" dirty="0">
                <a:solidFill>
                  <a:srgbClr val="000000"/>
                </a:solidFill>
              </a:rPr>
              <a:t>managers </a:t>
            </a:r>
            <a:r>
              <a:rPr lang="en-GB" sz="2000" dirty="0" smtClean="0">
                <a:solidFill>
                  <a:srgbClr val="000000"/>
                </a:solidFill>
              </a:rPr>
              <a:t>with </a:t>
            </a:r>
            <a:r>
              <a:rPr lang="en-GB" sz="2000" b="1" dirty="0">
                <a:solidFill>
                  <a:srgbClr val="000000"/>
                </a:solidFill>
              </a:rPr>
              <a:t>leadership capabilities</a:t>
            </a:r>
            <a:r>
              <a:rPr lang="en-GB" sz="2000" dirty="0">
                <a:solidFill>
                  <a:srgbClr val="000000"/>
                </a:solidFill>
              </a:rPr>
              <a:t> and an </a:t>
            </a:r>
            <a:r>
              <a:rPr lang="en-GB" sz="2000" b="1" dirty="0">
                <a:solidFill>
                  <a:srgbClr val="000000"/>
                </a:solidFill>
              </a:rPr>
              <a:t>attitude emphasizing safety </a:t>
            </a:r>
            <a:r>
              <a:rPr lang="en-GB" sz="2000" b="1" dirty="0" smtClean="0">
                <a:solidFill>
                  <a:srgbClr val="000000"/>
                </a:solidFill>
              </a:rPr>
              <a:t>culture</a:t>
            </a:r>
            <a:endParaRPr lang="en-GB" sz="2000" dirty="0">
              <a:solidFill>
                <a:srgbClr val="000000"/>
              </a:solidFill>
            </a:endParaRPr>
          </a:p>
        </p:txBody>
      </p:sp>
      <p:sp>
        <p:nvSpPr>
          <p:cNvPr id="30" name="Rectangle 29"/>
          <p:cNvSpPr/>
          <p:nvPr/>
        </p:nvSpPr>
        <p:spPr>
          <a:xfrm>
            <a:off x="4796983" y="3086591"/>
            <a:ext cx="5000831" cy="2862691"/>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sz="2000" dirty="0" smtClean="0">
                <a:solidFill>
                  <a:schemeClr val="bg1">
                    <a:lumMod val="10000"/>
                  </a:schemeClr>
                </a:solidFill>
              </a:rPr>
              <a:t>Regulatory Body</a:t>
            </a:r>
          </a:p>
          <a:p>
            <a:pPr marL="177800" indent="-177800">
              <a:buFont typeface="Wingdings" panose="05000000000000000000" pitchFamily="2" charset="2"/>
              <a:buChar char="Ø"/>
            </a:pPr>
            <a:r>
              <a:rPr lang="en-GB" sz="2000" dirty="0" smtClean="0">
                <a:solidFill>
                  <a:schemeClr val="bg1">
                    <a:lumMod val="10000"/>
                  </a:schemeClr>
                </a:solidFill>
              </a:rPr>
              <a:t>Development and implementation of integrated management system [IMS]</a:t>
            </a:r>
          </a:p>
          <a:p>
            <a:pPr marL="177800" indent="-177800">
              <a:buFont typeface="Wingdings" panose="05000000000000000000" pitchFamily="2" charset="2"/>
              <a:buChar char="Ø"/>
            </a:pPr>
            <a:r>
              <a:rPr lang="en-GB" sz="2000" dirty="0" smtClean="0">
                <a:solidFill>
                  <a:schemeClr val="bg1">
                    <a:lumMod val="10000"/>
                  </a:schemeClr>
                </a:solidFill>
              </a:rPr>
              <a:t>Promotion of safety culture</a:t>
            </a:r>
          </a:p>
          <a:p>
            <a:pPr marL="177800" indent="-177800">
              <a:buFont typeface="Wingdings" panose="05000000000000000000" pitchFamily="2" charset="2"/>
              <a:buChar char="Ø"/>
            </a:pPr>
            <a:r>
              <a:rPr lang="en-GB" sz="2000" dirty="0" smtClean="0">
                <a:solidFill>
                  <a:schemeClr val="bg1">
                    <a:lumMod val="10000"/>
                  </a:schemeClr>
                </a:solidFill>
              </a:rPr>
              <a:t>Continuous improvement mechanisms </a:t>
            </a:r>
          </a:p>
          <a:p>
            <a:pPr marL="177800" indent="-177800">
              <a:buFont typeface="Wingdings" panose="05000000000000000000" pitchFamily="2" charset="2"/>
              <a:buChar char="Ø"/>
            </a:pPr>
            <a:r>
              <a:rPr lang="en-GB" sz="2000" dirty="0" smtClean="0">
                <a:solidFill>
                  <a:schemeClr val="bg1">
                    <a:lumMod val="10000"/>
                  </a:schemeClr>
                </a:solidFill>
              </a:rPr>
              <a:t>Competences in managing growth and organization change</a:t>
            </a:r>
            <a:endParaRPr lang="en-GB" sz="2000" dirty="0">
              <a:solidFill>
                <a:schemeClr val="bg1">
                  <a:lumMod val="10000"/>
                </a:schemeClr>
              </a:solidFill>
            </a:endParaRPr>
          </a:p>
        </p:txBody>
      </p:sp>
      <p:cxnSp>
        <p:nvCxnSpPr>
          <p:cNvPr id="47" name="Straight Connector 46"/>
          <p:cNvCxnSpPr/>
          <p:nvPr/>
        </p:nvCxnSpPr>
        <p:spPr>
          <a:xfrm>
            <a:off x="1473237" y="2312017"/>
            <a:ext cx="68" cy="808895"/>
          </a:xfrm>
          <a:prstGeom prst="line">
            <a:avLst/>
          </a:prstGeom>
          <a:ln w="508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14" idx="2"/>
            <a:endCxn id="30" idx="0"/>
          </p:cNvCxnSpPr>
          <p:nvPr/>
        </p:nvCxnSpPr>
        <p:spPr>
          <a:xfrm rot="16200000" flipH="1">
            <a:off x="5564160" y="1353352"/>
            <a:ext cx="770970" cy="2695506"/>
          </a:xfrm>
          <a:prstGeom prst="bentConnector3">
            <a:avLst>
              <a:gd name="adj1" fmla="val 50000"/>
            </a:avLst>
          </a:prstGeom>
          <a:ln w="50800">
            <a:solidFill>
              <a:schemeClr val="bg1">
                <a:lumMod val="25000"/>
              </a:schemeClr>
            </a:solidFill>
          </a:ln>
        </p:spPr>
        <p:style>
          <a:lnRef idx="1">
            <a:schemeClr val="accent1"/>
          </a:lnRef>
          <a:fillRef idx="0">
            <a:schemeClr val="accent1"/>
          </a:fillRef>
          <a:effectRef idx="0">
            <a:schemeClr val="accent1"/>
          </a:effectRef>
          <a:fontRef idx="minor">
            <a:schemeClr val="tx1"/>
          </a:fontRef>
        </p:style>
      </p:cxnSp>
      <p:sp>
        <p:nvSpPr>
          <p:cNvPr id="22" name="Title 1"/>
          <p:cNvSpPr>
            <a:spLocks noGrp="1"/>
          </p:cNvSpPr>
          <p:nvPr>
            <p:ph type="title"/>
          </p:nvPr>
        </p:nvSpPr>
        <p:spPr>
          <a:xfrm>
            <a:off x="0" y="0"/>
            <a:ext cx="9906000" cy="900000"/>
          </a:xfrm>
        </p:spPr>
        <p:txBody>
          <a:bodyPr/>
          <a:lstStyle/>
          <a:p>
            <a:r>
              <a:rPr lang="en-GB" sz="2800" dirty="0" smtClean="0">
                <a:latin typeface="+mn-lt"/>
              </a:rPr>
              <a:t>SSG 16- Implementing Integrated Management System</a:t>
            </a:r>
            <a:endParaRPr lang="en-GB" sz="2800" b="0" dirty="0">
              <a:latin typeface="+mn-lt"/>
            </a:endParaRPr>
          </a:p>
        </p:txBody>
      </p:sp>
      <p:sp>
        <p:nvSpPr>
          <p:cNvPr id="1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18</a:t>
            </a:fld>
            <a:endParaRPr lang="en-US" dirty="0"/>
          </a:p>
        </p:txBody>
      </p:sp>
      <p:sp>
        <p:nvSpPr>
          <p:cNvPr id="2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2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275309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10"/>
          <p:cNvSpPr>
            <a:spLocks noChangeArrowheads="1"/>
          </p:cNvSpPr>
          <p:nvPr/>
        </p:nvSpPr>
        <p:spPr bwMode="auto">
          <a:xfrm>
            <a:off x="896550" y="2015582"/>
            <a:ext cx="1169458" cy="312738"/>
          </a:xfrm>
          <a:prstGeom prst="roundRect">
            <a:avLst>
              <a:gd name="adj" fmla="val 0"/>
            </a:avLst>
          </a:prstGeom>
          <a:solidFill>
            <a:schemeClr val="accent1"/>
          </a:solidFill>
          <a:ln>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000000"/>
                </a:solidFill>
              </a:rPr>
              <a:t>Phase 1</a:t>
            </a:r>
          </a:p>
        </p:txBody>
      </p:sp>
      <p:sp>
        <p:nvSpPr>
          <p:cNvPr id="10" name="AutoShape 11"/>
          <p:cNvSpPr>
            <a:spLocks noChangeArrowheads="1"/>
          </p:cNvSpPr>
          <p:nvPr/>
        </p:nvSpPr>
        <p:spPr bwMode="auto">
          <a:xfrm>
            <a:off x="2001031" y="1556794"/>
            <a:ext cx="1547813" cy="322263"/>
          </a:xfrm>
          <a:prstGeom prst="roundRect">
            <a:avLst>
              <a:gd name="adj" fmla="val 0"/>
            </a:avLst>
          </a:prstGeom>
          <a:solidFill>
            <a:schemeClr val="bg1"/>
          </a:solidFill>
          <a:ln w="19050">
            <a:solidFill>
              <a:srgbClr val="6598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decision</a:t>
            </a:r>
          </a:p>
        </p:txBody>
      </p:sp>
      <p:sp>
        <p:nvSpPr>
          <p:cNvPr id="11" name="Line 12"/>
          <p:cNvSpPr>
            <a:spLocks noChangeShapeType="1"/>
          </p:cNvSpPr>
          <p:nvPr/>
        </p:nvSpPr>
        <p:spPr bwMode="auto">
          <a:xfrm flipH="1">
            <a:off x="2845046" y="1880452"/>
            <a:ext cx="1720" cy="801688"/>
          </a:xfrm>
          <a:prstGeom prst="line">
            <a:avLst/>
          </a:prstGeom>
          <a:noFill/>
          <a:ln w="19050">
            <a:solidFill>
              <a:srgbClr val="6598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2" name="Line 13"/>
          <p:cNvSpPr>
            <a:spLocks noChangeShapeType="1"/>
          </p:cNvSpPr>
          <p:nvPr/>
        </p:nvSpPr>
        <p:spPr bwMode="auto">
          <a:xfrm>
            <a:off x="6095183" y="1914776"/>
            <a:ext cx="0" cy="801688"/>
          </a:xfrm>
          <a:prstGeom prst="line">
            <a:avLst/>
          </a:prstGeom>
          <a:noFill/>
          <a:ln w="19050">
            <a:solidFill>
              <a:srgbClr val="6598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3" name="Line 14"/>
          <p:cNvSpPr>
            <a:spLocks noChangeShapeType="1"/>
          </p:cNvSpPr>
          <p:nvPr/>
        </p:nvSpPr>
        <p:spPr bwMode="auto">
          <a:xfrm flipH="1">
            <a:off x="9555512" y="1898540"/>
            <a:ext cx="1720" cy="800100"/>
          </a:xfrm>
          <a:prstGeom prst="line">
            <a:avLst/>
          </a:prstGeom>
          <a:noFill/>
          <a:ln w="19050">
            <a:solidFill>
              <a:srgbClr val="6598FF"/>
            </a:solidFill>
            <a:round/>
            <a:headEnd/>
            <a:tailEnd type="non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14" name="AutoShape 15"/>
          <p:cNvSpPr>
            <a:spLocks noChangeArrowheads="1"/>
          </p:cNvSpPr>
          <p:nvPr/>
        </p:nvSpPr>
        <p:spPr bwMode="auto">
          <a:xfrm>
            <a:off x="4017164" y="2028282"/>
            <a:ext cx="1169458" cy="287338"/>
          </a:xfrm>
          <a:prstGeom prst="roundRect">
            <a:avLst>
              <a:gd name="adj" fmla="val 0"/>
            </a:avLst>
          </a:prstGeom>
          <a:solidFill>
            <a:srgbClr val="FFFFCC"/>
          </a:solidFill>
          <a:ln>
            <a:solidFill>
              <a:srgbClr val="FFFFCC"/>
            </a:solidFill>
          </a:ln>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bg1">
                    <a:lumMod val="10000"/>
                  </a:schemeClr>
                </a:solidFill>
              </a:rPr>
              <a:t>Phase 2</a:t>
            </a:r>
          </a:p>
        </p:txBody>
      </p:sp>
      <p:sp>
        <p:nvSpPr>
          <p:cNvPr id="15" name="AutoShape 16"/>
          <p:cNvSpPr>
            <a:spLocks noChangeArrowheads="1"/>
          </p:cNvSpPr>
          <p:nvPr/>
        </p:nvSpPr>
        <p:spPr bwMode="auto">
          <a:xfrm>
            <a:off x="7298526" y="2015582"/>
            <a:ext cx="1169458" cy="287338"/>
          </a:xfrm>
          <a:prstGeom prst="roundRect">
            <a:avLst>
              <a:gd name="adj" fmla="val 0"/>
            </a:avLst>
          </a:prstGeom>
          <a:solidFill>
            <a:srgbClr val="BEE395"/>
          </a:solidFill>
          <a:ln w="50800">
            <a:noFill/>
          </a:ln>
          <a:extLst/>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ctr"/>
            <a:r>
              <a:rPr lang="en-GB" sz="1600" b="1" dirty="0">
                <a:solidFill>
                  <a:srgbClr val="000000"/>
                </a:solidFill>
              </a:rPr>
              <a:t>Phase 3</a:t>
            </a:r>
          </a:p>
        </p:txBody>
      </p:sp>
      <p:sp>
        <p:nvSpPr>
          <p:cNvPr id="16" name="AutoShape 17"/>
          <p:cNvSpPr>
            <a:spLocks noChangeArrowheads="1"/>
          </p:cNvSpPr>
          <p:nvPr/>
        </p:nvSpPr>
        <p:spPr bwMode="auto">
          <a:xfrm>
            <a:off x="5186622" y="1605516"/>
            <a:ext cx="1547813" cy="322263"/>
          </a:xfrm>
          <a:prstGeom prst="roundRect">
            <a:avLst>
              <a:gd name="adj" fmla="val 0"/>
            </a:avLst>
          </a:prstGeom>
          <a:solidFill>
            <a:schemeClr val="bg1"/>
          </a:solidFill>
          <a:ln w="19050">
            <a:solidFill>
              <a:srgbClr val="6598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call for tenders</a:t>
            </a:r>
          </a:p>
        </p:txBody>
      </p:sp>
      <p:sp>
        <p:nvSpPr>
          <p:cNvPr id="17" name="AutoShape 18"/>
          <p:cNvSpPr>
            <a:spLocks noChangeArrowheads="1"/>
          </p:cNvSpPr>
          <p:nvPr/>
        </p:nvSpPr>
        <p:spPr bwMode="auto">
          <a:xfrm>
            <a:off x="8229364" y="1576278"/>
            <a:ext cx="1568450" cy="322263"/>
          </a:xfrm>
          <a:prstGeom prst="roundRect">
            <a:avLst>
              <a:gd name="adj" fmla="val 0"/>
            </a:avLst>
          </a:prstGeom>
          <a:solidFill>
            <a:schemeClr val="bg1"/>
          </a:solidFill>
          <a:ln w="19050">
            <a:solidFill>
              <a:srgbClr val="6598FF"/>
            </a:solidFill>
            <a:round/>
            <a:headEnd/>
            <a:tailEnd type="none" w="lg" len="lg"/>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lIns="0" tIns="0" rIns="0" bIns="0" anchor="ctr"/>
          <a:lstStyle/>
          <a:p>
            <a:pPr algn="ctr"/>
            <a:r>
              <a:rPr lang="en-GB" sz="1600" b="1">
                <a:solidFill>
                  <a:srgbClr val="3F7FFF"/>
                </a:solidFill>
                <a:latin typeface="Garamond" pitchFamily="18" charset="0"/>
              </a:rPr>
              <a:t>commissioning</a:t>
            </a:r>
          </a:p>
        </p:txBody>
      </p:sp>
      <p:sp>
        <p:nvSpPr>
          <p:cNvPr id="19" name="Line 20"/>
          <p:cNvSpPr>
            <a:spLocks noChangeShapeType="1"/>
          </p:cNvSpPr>
          <p:nvPr/>
        </p:nvSpPr>
        <p:spPr bwMode="auto">
          <a:xfrm flipV="1">
            <a:off x="2" y="2502942"/>
            <a:ext cx="9905999" cy="0"/>
          </a:xfrm>
          <a:prstGeom prst="line">
            <a:avLst/>
          </a:prstGeom>
          <a:noFill/>
          <a:ln w="127000" cmpd="tri">
            <a:solidFill>
              <a:srgbClr val="3F7FFF"/>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32" name="Rectangle 31"/>
          <p:cNvSpPr/>
          <p:nvPr/>
        </p:nvSpPr>
        <p:spPr>
          <a:xfrm>
            <a:off x="272480" y="3124516"/>
            <a:ext cx="9284752" cy="2320709"/>
          </a:xfrm>
          <a:prstGeom prst="rect">
            <a:avLst/>
          </a:prstGeom>
          <a:solidFill>
            <a:srgbClr val="BEE395"/>
          </a:solid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177800" indent="-177800">
              <a:buFont typeface="Wingdings" panose="05000000000000000000" pitchFamily="2" charset="2"/>
              <a:buChar char="Ø"/>
            </a:pPr>
            <a:r>
              <a:rPr lang="en-GB" sz="2000" dirty="0" smtClean="0">
                <a:solidFill>
                  <a:srgbClr val="000000"/>
                </a:solidFill>
              </a:rPr>
              <a:t>Continuation to implement </a:t>
            </a:r>
            <a:r>
              <a:rPr lang="en-GB" sz="2000" b="1" dirty="0" smtClean="0">
                <a:solidFill>
                  <a:srgbClr val="000000"/>
                </a:solidFill>
              </a:rPr>
              <a:t>Integrated Management System</a:t>
            </a:r>
            <a:r>
              <a:rPr lang="en-GB" sz="2000" dirty="0" smtClean="0">
                <a:solidFill>
                  <a:srgbClr val="000000"/>
                </a:solidFill>
              </a:rPr>
              <a:t> promoting </a:t>
            </a:r>
            <a:r>
              <a:rPr lang="en-GB" sz="2000" b="1" dirty="0" smtClean="0">
                <a:solidFill>
                  <a:srgbClr val="000000"/>
                </a:solidFill>
              </a:rPr>
              <a:t>Safety</a:t>
            </a:r>
            <a:r>
              <a:rPr lang="en-GB" sz="2000" dirty="0" smtClean="0">
                <a:solidFill>
                  <a:srgbClr val="000000"/>
                </a:solidFill>
              </a:rPr>
              <a:t> and </a:t>
            </a:r>
            <a:r>
              <a:rPr lang="en-GB" sz="2000" b="1" dirty="0" smtClean="0">
                <a:solidFill>
                  <a:srgbClr val="000000"/>
                </a:solidFill>
              </a:rPr>
              <a:t>Safety Culture</a:t>
            </a:r>
          </a:p>
          <a:p>
            <a:pPr marL="177800" indent="-177800">
              <a:buFont typeface="Wingdings" panose="05000000000000000000" pitchFamily="2" charset="2"/>
              <a:buChar char="Ø"/>
            </a:pPr>
            <a:r>
              <a:rPr lang="en-GB" sz="2000" dirty="0" smtClean="0">
                <a:solidFill>
                  <a:srgbClr val="000000"/>
                </a:solidFill>
              </a:rPr>
              <a:t>Effectiveness and </a:t>
            </a:r>
            <a:r>
              <a:rPr lang="en-GB" sz="2000" b="1" dirty="0" smtClean="0">
                <a:solidFill>
                  <a:srgbClr val="000000"/>
                </a:solidFill>
              </a:rPr>
              <a:t>continuous improvement </a:t>
            </a:r>
            <a:r>
              <a:rPr lang="en-GB" sz="2000" dirty="0" smtClean="0">
                <a:solidFill>
                  <a:srgbClr val="000000"/>
                </a:solidFill>
              </a:rPr>
              <a:t>of IMS</a:t>
            </a:r>
          </a:p>
          <a:p>
            <a:pPr marL="177800" indent="-177800">
              <a:buFont typeface="Wingdings" panose="05000000000000000000" pitchFamily="2" charset="2"/>
              <a:buChar char="Ø"/>
            </a:pPr>
            <a:r>
              <a:rPr lang="en-GB" sz="2000" dirty="0" smtClean="0">
                <a:solidFill>
                  <a:srgbClr val="000000"/>
                </a:solidFill>
              </a:rPr>
              <a:t>Management and transfer of </a:t>
            </a:r>
            <a:r>
              <a:rPr lang="en-GB" sz="2000" b="1" dirty="0">
                <a:solidFill>
                  <a:srgbClr val="000000"/>
                </a:solidFill>
              </a:rPr>
              <a:t>safety related </a:t>
            </a:r>
            <a:r>
              <a:rPr lang="en-GB" sz="2000" b="1" dirty="0" smtClean="0">
                <a:solidFill>
                  <a:srgbClr val="000000"/>
                </a:solidFill>
              </a:rPr>
              <a:t>knowledge</a:t>
            </a:r>
            <a:endParaRPr lang="en-GB" sz="2000" b="1" dirty="0">
              <a:solidFill>
                <a:srgbClr val="000000"/>
              </a:solidFill>
            </a:endParaRPr>
          </a:p>
          <a:p>
            <a:pPr marL="177800" indent="-177800">
              <a:buFont typeface="Wingdings" panose="05000000000000000000" pitchFamily="2" charset="2"/>
              <a:buChar char="Ø"/>
            </a:pPr>
            <a:r>
              <a:rPr lang="en-GB" sz="2000" b="1" dirty="0" smtClean="0">
                <a:solidFill>
                  <a:srgbClr val="000000"/>
                </a:solidFill>
              </a:rPr>
              <a:t>Leadership</a:t>
            </a:r>
            <a:r>
              <a:rPr lang="en-GB" sz="2000" dirty="0" smtClean="0">
                <a:solidFill>
                  <a:srgbClr val="000000"/>
                </a:solidFill>
              </a:rPr>
              <a:t> </a:t>
            </a:r>
            <a:r>
              <a:rPr lang="en-GB" sz="2000" dirty="0">
                <a:solidFill>
                  <a:srgbClr val="000000"/>
                </a:solidFill>
              </a:rPr>
              <a:t>and </a:t>
            </a:r>
            <a:r>
              <a:rPr lang="en-GB" sz="2000" b="1" dirty="0">
                <a:solidFill>
                  <a:srgbClr val="000000"/>
                </a:solidFill>
              </a:rPr>
              <a:t>succession development </a:t>
            </a:r>
            <a:endParaRPr lang="en-GB" sz="2000" b="1" dirty="0" smtClean="0">
              <a:solidFill>
                <a:srgbClr val="000000"/>
              </a:solidFill>
            </a:endParaRPr>
          </a:p>
          <a:p>
            <a:pPr marL="177800" indent="-177800">
              <a:buFont typeface="Wingdings" panose="05000000000000000000" pitchFamily="2" charset="2"/>
              <a:buChar char="Ø"/>
            </a:pPr>
            <a:r>
              <a:rPr lang="en-GB" sz="2000" b="1" dirty="0" smtClean="0">
                <a:solidFill>
                  <a:srgbClr val="000000"/>
                </a:solidFill>
              </a:rPr>
              <a:t>Regulatory oversight </a:t>
            </a:r>
            <a:r>
              <a:rPr lang="en-GB" sz="2000" dirty="0" smtClean="0">
                <a:solidFill>
                  <a:srgbClr val="000000"/>
                </a:solidFill>
              </a:rPr>
              <a:t>of operator’s programme </a:t>
            </a:r>
            <a:r>
              <a:rPr lang="en-GB" sz="2000" dirty="0">
                <a:solidFill>
                  <a:srgbClr val="000000"/>
                </a:solidFill>
              </a:rPr>
              <a:t>on safety </a:t>
            </a:r>
            <a:r>
              <a:rPr lang="en-GB" sz="2000" dirty="0" smtClean="0">
                <a:solidFill>
                  <a:srgbClr val="000000"/>
                </a:solidFill>
              </a:rPr>
              <a:t>management</a:t>
            </a:r>
          </a:p>
          <a:p>
            <a:pPr marL="177800" indent="-177800">
              <a:buFont typeface="Wingdings" panose="05000000000000000000" pitchFamily="2" charset="2"/>
              <a:buChar char="Ø"/>
            </a:pPr>
            <a:r>
              <a:rPr lang="en-GB" sz="2000" dirty="0" smtClean="0">
                <a:solidFill>
                  <a:srgbClr val="000000"/>
                </a:solidFill>
              </a:rPr>
              <a:t>Effective </a:t>
            </a:r>
            <a:r>
              <a:rPr lang="en-GB" sz="2000" b="1" dirty="0">
                <a:solidFill>
                  <a:srgbClr val="000000"/>
                </a:solidFill>
              </a:rPr>
              <a:t>leadership and effective management for </a:t>
            </a:r>
            <a:r>
              <a:rPr lang="en-GB" sz="2000" b="1" dirty="0" smtClean="0">
                <a:solidFill>
                  <a:srgbClr val="000000"/>
                </a:solidFill>
              </a:rPr>
              <a:t>safety</a:t>
            </a:r>
          </a:p>
        </p:txBody>
      </p:sp>
      <p:cxnSp>
        <p:nvCxnSpPr>
          <p:cNvPr id="46" name="Straight Connector 45"/>
          <p:cNvCxnSpPr/>
          <p:nvPr/>
        </p:nvCxnSpPr>
        <p:spPr>
          <a:xfrm>
            <a:off x="7883188" y="2327437"/>
            <a:ext cx="68" cy="808895"/>
          </a:xfrm>
          <a:prstGeom prst="line">
            <a:avLst/>
          </a:prstGeom>
          <a:ln w="50800">
            <a:solidFill>
              <a:srgbClr val="00B050"/>
            </a:solidFill>
          </a:ln>
        </p:spPr>
        <p:style>
          <a:lnRef idx="1">
            <a:schemeClr val="accent1"/>
          </a:lnRef>
          <a:fillRef idx="0">
            <a:schemeClr val="accent1"/>
          </a:fillRef>
          <a:effectRef idx="0">
            <a:schemeClr val="accent1"/>
          </a:effectRef>
          <a:fontRef idx="minor">
            <a:schemeClr val="tx1"/>
          </a:fontRef>
        </p:style>
      </p:cxnSp>
      <p:sp>
        <p:nvSpPr>
          <p:cNvPr id="20" name="Title 1"/>
          <p:cNvSpPr>
            <a:spLocks noGrp="1"/>
          </p:cNvSpPr>
          <p:nvPr>
            <p:ph type="title"/>
          </p:nvPr>
        </p:nvSpPr>
        <p:spPr>
          <a:xfrm>
            <a:off x="0" y="0"/>
            <a:ext cx="9906000" cy="900000"/>
          </a:xfrm>
        </p:spPr>
        <p:txBody>
          <a:bodyPr/>
          <a:lstStyle/>
          <a:p>
            <a:r>
              <a:rPr lang="en-GB" sz="2800" dirty="0" smtClean="0">
                <a:latin typeface="+mn-lt"/>
              </a:rPr>
              <a:t>SSG 16- Implementing Integrated Management System</a:t>
            </a:r>
            <a:endParaRPr lang="en-GB" sz="2800" b="0" dirty="0">
              <a:latin typeface="+mn-lt"/>
            </a:endParaRPr>
          </a:p>
        </p:txBody>
      </p:sp>
      <p:sp>
        <p:nvSpPr>
          <p:cNvPr id="21"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19</a:t>
            </a:fld>
            <a:endParaRPr lang="en-US" dirty="0"/>
          </a:p>
        </p:txBody>
      </p:sp>
      <p:sp>
        <p:nvSpPr>
          <p:cNvPr id="22"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23"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559806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04716" y="1344797"/>
            <a:ext cx="9699863" cy="3369673"/>
          </a:xfrm>
        </p:spPr>
        <p:txBody>
          <a:bodyPr>
            <a:normAutofit/>
          </a:bodyPr>
          <a:lstStyle/>
          <a:p>
            <a:r>
              <a:rPr lang="en-GB" sz="3200" dirty="0"/>
              <a:t/>
            </a:r>
            <a:br>
              <a:rPr lang="en-GB" sz="3200" dirty="0"/>
            </a:br>
            <a:r>
              <a:rPr lang="en-GB" sz="3200" noProof="0" dirty="0" smtClean="0"/>
              <a:t>BASIC PROFESSIONAL TRAINING COURSE</a:t>
            </a:r>
            <a:br>
              <a:rPr lang="en-GB" sz="3200" noProof="0" dirty="0" smtClean="0"/>
            </a:br>
            <a:r>
              <a:rPr lang="en-GB" sz="2200" noProof="0" dirty="0" smtClean="0"/>
              <a:t/>
            </a:r>
            <a:br>
              <a:rPr lang="en-GB" sz="2200" noProof="0" dirty="0" smtClean="0"/>
            </a:br>
            <a:r>
              <a:rPr lang="en-GB" sz="2200" b="1" i="0" noProof="0" dirty="0">
                <a:solidFill>
                  <a:srgbClr val="654A15"/>
                </a:solidFill>
              </a:rPr>
              <a:t/>
            </a:r>
            <a:br>
              <a:rPr lang="en-GB" sz="2200" b="1" i="0" noProof="0" dirty="0">
                <a:solidFill>
                  <a:srgbClr val="654A15"/>
                </a:solidFill>
              </a:rPr>
            </a:br>
            <a:r>
              <a:rPr lang="en-GB" sz="1400" b="1" i="0" noProof="0" dirty="0" smtClean="0">
                <a:solidFill>
                  <a:srgbClr val="654A15"/>
                </a:solidFill>
              </a:rPr>
              <a:t> </a:t>
            </a:r>
            <a:r>
              <a:rPr lang="en-GB" sz="2800" kern="0" dirty="0" smtClean="0">
                <a:latin typeface="+mn-lt"/>
              </a:rPr>
              <a:t>Leadership, Management for Safety and Safety Culture</a:t>
            </a:r>
            <a:r>
              <a:rPr lang="en-GB" sz="2800" b="1" kern="0" noProof="0" dirty="0" smtClean="0">
                <a:latin typeface="+mn-lt"/>
              </a:rPr>
              <a:t/>
            </a:r>
            <a:br>
              <a:rPr lang="en-GB" sz="2800" b="1" kern="0" noProof="0" dirty="0" smtClean="0">
                <a:latin typeface="+mn-lt"/>
              </a:rPr>
            </a:br>
            <a:r>
              <a:rPr lang="en-GB" sz="2800" i="1" dirty="0" smtClean="0">
                <a:latin typeface="+mn-lt"/>
              </a:rPr>
              <a:t>Integrated Management Systems</a:t>
            </a:r>
            <a:endParaRPr lang="en-GB" sz="2800" i="1" kern="0" dirty="0">
              <a:latin typeface="+mn-lt"/>
            </a:endParaRPr>
          </a:p>
        </p:txBody>
      </p:sp>
      <p:sp>
        <p:nvSpPr>
          <p:cNvPr id="5" name="Subtitle 2"/>
          <p:cNvSpPr txBox="1">
            <a:spLocks/>
          </p:cNvSpPr>
          <p:nvPr/>
        </p:nvSpPr>
        <p:spPr>
          <a:xfrm>
            <a:off x="4797134" y="5929451"/>
            <a:ext cx="5107445" cy="502590"/>
          </a:xfrm>
          <a:prstGeom prst="rect">
            <a:avLst/>
          </a:prstGeom>
        </p:spPr>
        <p:txBody>
          <a:bodyPr>
            <a:normAutofit/>
          </a:bodyPr>
          <a:lstStyle>
            <a:lvl1pPr marR="0" lvl="0" indent="0" algn="ctr" fontAlgn="auto">
              <a:lnSpc>
                <a:spcPct val="90000"/>
              </a:lnSpc>
              <a:spcBef>
                <a:spcPts val="1000"/>
              </a:spcBef>
              <a:spcAft>
                <a:spcPts val="0"/>
              </a:spcAft>
              <a:buClr>
                <a:srgbClr val="3366CC"/>
              </a:buClr>
              <a:buSzPct val="110000"/>
              <a:buFont typeface="Arial" panose="020B0604020202020204" pitchFamily="34" charset="0"/>
              <a:buNone/>
              <a:tabLst/>
              <a:defRPr sz="1200">
                <a:solidFill>
                  <a:schemeClr val="bg1">
                    <a:lumMod val="50000"/>
                  </a:schemeClr>
                </a:solidFill>
                <a:latin typeface="Arial" panose="020B0604020202020204" pitchFamily="34" charset="0"/>
                <a:cs typeface="Arial" panose="020B0604020202020204" pitchFamily="34" charset="0"/>
              </a:defRPr>
            </a:lvl1pPr>
            <a:lvl2pPr marR="0" indent="0" algn="ctr" fontAlgn="auto">
              <a:lnSpc>
                <a:spcPct val="90000"/>
              </a:lnSpc>
              <a:spcBef>
                <a:spcPts val="500"/>
              </a:spcBef>
              <a:spcAft>
                <a:spcPts val="0"/>
              </a:spcAft>
              <a:buClr>
                <a:srgbClr val="3366CC"/>
              </a:buClr>
              <a:buSzPct val="90000"/>
              <a:buFont typeface="Arial" panose="020B0604020202020204" pitchFamily="34" charset="0"/>
              <a:buNone/>
              <a:tabLst/>
              <a:defRPr sz="2000">
                <a:solidFill>
                  <a:srgbClr val="003399"/>
                </a:solidFill>
                <a:latin typeface="Arial" panose="020B0604020202020204" pitchFamily="34" charset="0"/>
                <a:cs typeface="Arial" panose="020B0604020202020204" pitchFamily="34" charset="0"/>
              </a:defRPr>
            </a:lvl2pPr>
            <a:lvl3pPr marR="0" indent="0" algn="ctr" fontAlgn="auto">
              <a:lnSpc>
                <a:spcPct val="90000"/>
              </a:lnSpc>
              <a:spcBef>
                <a:spcPts val="500"/>
              </a:spcBef>
              <a:spcAft>
                <a:spcPts val="0"/>
              </a:spcAft>
              <a:buClr>
                <a:srgbClr val="3366CC"/>
              </a:buClr>
              <a:buSzPct val="90000"/>
              <a:buFont typeface="Arial" panose="020B0604020202020204" pitchFamily="34" charset="0"/>
              <a:buNone/>
              <a:tabLst/>
              <a:defRPr>
                <a:solidFill>
                  <a:srgbClr val="003399"/>
                </a:solidFill>
                <a:latin typeface="Arial" panose="020B0604020202020204" pitchFamily="34" charset="0"/>
                <a:cs typeface="Arial" panose="020B0604020202020204" pitchFamily="34" charset="0"/>
              </a:defRPr>
            </a:lvl3pPr>
            <a:lvl4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4pPr>
            <a:lvl5pPr marR="0" indent="0" algn="ctr" fontAlgn="auto">
              <a:lnSpc>
                <a:spcPct val="90000"/>
              </a:lnSpc>
              <a:spcBef>
                <a:spcPts val="500"/>
              </a:spcBef>
              <a:spcAft>
                <a:spcPts val="0"/>
              </a:spcAft>
              <a:buClr>
                <a:srgbClr val="3366CC"/>
              </a:buClr>
              <a:buSzPct val="90000"/>
              <a:buFont typeface="Arial" panose="020B0604020202020204" pitchFamily="34" charset="0"/>
              <a:buNone/>
              <a:tabLst/>
              <a:defRPr sz="1600">
                <a:solidFill>
                  <a:srgbClr val="003399"/>
                </a:solidFill>
                <a:latin typeface="Arial" panose="020B0604020202020204" pitchFamily="34" charset="0"/>
                <a:cs typeface="Arial" panose="020B0604020202020204" pitchFamily="34" charset="0"/>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just"/>
            <a:r>
              <a:rPr lang="en-GB" i="1" dirty="0"/>
              <a:t>This material was prepared by the IAEA and co-funded by the European Union. </a:t>
            </a:r>
          </a:p>
        </p:txBody>
      </p:sp>
    </p:spTree>
    <p:extLst>
      <p:ext uri="{BB962C8B-B14F-4D97-AF65-F5344CB8AC3E}">
        <p14:creationId xmlns:p14="http://schemas.microsoft.com/office/powerpoint/2010/main" val="8507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961" y="872500"/>
            <a:ext cx="9498886" cy="5328592"/>
          </a:xfrm>
        </p:spPr>
        <p:txBody>
          <a:bodyPr>
            <a:noAutofit/>
          </a:bodyPr>
          <a:lstStyle/>
          <a:p>
            <a:r>
              <a:rPr lang="en-CA" sz="2500" b="1" dirty="0">
                <a:latin typeface="+mn-lt"/>
              </a:rPr>
              <a:t>GSR Part </a:t>
            </a:r>
            <a:r>
              <a:rPr lang="en-CA" sz="2500" b="1" dirty="0" smtClean="0">
                <a:latin typeface="+mn-lt"/>
              </a:rPr>
              <a:t>2- </a:t>
            </a:r>
            <a:r>
              <a:rPr lang="en-US" sz="2500" dirty="0">
                <a:latin typeface="+mn-lt"/>
              </a:rPr>
              <a:t>supersedes IAEA Safety Standards </a:t>
            </a:r>
            <a:r>
              <a:rPr lang="en-US" sz="2500" dirty="0" smtClean="0">
                <a:latin typeface="+mn-lt"/>
              </a:rPr>
              <a:t>Series </a:t>
            </a:r>
            <a:r>
              <a:rPr lang="en-US" sz="2500" dirty="0">
                <a:latin typeface="+mn-lt"/>
              </a:rPr>
              <a:t>GS-R-3 on the Management System for Facilities and Activities;</a:t>
            </a:r>
          </a:p>
          <a:p>
            <a:r>
              <a:rPr lang="en-CA" sz="2400" dirty="0" smtClean="0">
                <a:latin typeface="+mn-lt"/>
              </a:rPr>
              <a:t>It </a:t>
            </a:r>
            <a:r>
              <a:rPr lang="en-US" sz="2400" i="1" dirty="0" smtClean="0">
                <a:latin typeface="+mn-lt"/>
              </a:rPr>
              <a:t>takes </a:t>
            </a:r>
            <a:r>
              <a:rPr lang="en-US" sz="2400" i="1" dirty="0">
                <a:latin typeface="+mn-lt"/>
              </a:rPr>
              <a:t>into account lessons drawn from experience in events that  have occurred; such as in Fukushima Daiichi accident;</a:t>
            </a:r>
          </a:p>
          <a:p>
            <a:r>
              <a:rPr lang="en-CA" sz="2400" dirty="0" smtClean="0">
                <a:latin typeface="+mn-lt"/>
              </a:rPr>
              <a:t>leadership, management for safety, and safety culture are critical to ensuring safety…</a:t>
            </a:r>
            <a:r>
              <a:rPr lang="en-US" sz="2400" dirty="0" smtClean="0">
                <a:latin typeface="+mn-lt"/>
              </a:rPr>
              <a:t>…five </a:t>
            </a:r>
            <a:r>
              <a:rPr lang="en-US" sz="2400" dirty="0">
                <a:latin typeface="+mn-lt"/>
              </a:rPr>
              <a:t>major recurrent issues in accidents and incidents are </a:t>
            </a:r>
            <a:r>
              <a:rPr lang="en-US" sz="2400" i="1" dirty="0">
                <a:latin typeface="+mn-lt"/>
              </a:rPr>
              <a:t>leadership, communication, operational attitudes and </a:t>
            </a:r>
            <a:r>
              <a:rPr lang="en-US" sz="2400" i="1" dirty="0" smtClean="0">
                <a:latin typeface="+mn-lt"/>
              </a:rPr>
              <a:t>behavior, </a:t>
            </a:r>
            <a:r>
              <a:rPr lang="en-US" sz="2400" i="1" dirty="0">
                <a:latin typeface="+mn-lt"/>
              </a:rPr>
              <a:t>risk management and oversight</a:t>
            </a:r>
            <a:r>
              <a:rPr lang="en-US" sz="2400" dirty="0">
                <a:latin typeface="+mn-lt"/>
              </a:rPr>
              <a:t>;</a:t>
            </a:r>
            <a:endParaRPr lang="en-CA" sz="2400" dirty="0" smtClean="0">
              <a:latin typeface="+mn-lt"/>
            </a:endParaRPr>
          </a:p>
          <a:p>
            <a:r>
              <a:rPr lang="en-US" sz="2400" i="1" dirty="0" smtClean="0">
                <a:latin typeface="+mn-lt"/>
              </a:rPr>
              <a:t>It </a:t>
            </a:r>
            <a:r>
              <a:rPr lang="en-US" sz="2400" i="1" dirty="0">
                <a:latin typeface="+mn-lt"/>
              </a:rPr>
              <a:t>emphasizes that leadership for safety, management for </a:t>
            </a:r>
            <a:r>
              <a:rPr lang="en-US" sz="2400" i="1" dirty="0" smtClean="0">
                <a:latin typeface="+mn-lt"/>
              </a:rPr>
              <a:t>safety, an </a:t>
            </a:r>
            <a:r>
              <a:rPr lang="en-US" sz="2400" i="1" dirty="0">
                <a:latin typeface="+mn-lt"/>
              </a:rPr>
              <a:t>integrated management system and a systemic approach (</a:t>
            </a:r>
            <a:r>
              <a:rPr lang="en-US" sz="2400" i="1" dirty="0" smtClean="0">
                <a:latin typeface="+mn-lt"/>
              </a:rPr>
              <a:t>i.e. ITO) </a:t>
            </a:r>
            <a:r>
              <a:rPr lang="en-US" sz="2400" i="1" dirty="0">
                <a:latin typeface="+mn-lt"/>
              </a:rPr>
              <a:t>are essential to </a:t>
            </a:r>
            <a:r>
              <a:rPr lang="en-US" sz="2400" i="1" dirty="0" smtClean="0">
                <a:latin typeface="+mn-lt"/>
              </a:rPr>
              <a:t>the specification </a:t>
            </a:r>
            <a:r>
              <a:rPr lang="en-US" sz="2400" i="1" dirty="0">
                <a:latin typeface="+mn-lt"/>
              </a:rPr>
              <a:t>and application of adequate safety measures and the fostering of </a:t>
            </a:r>
            <a:r>
              <a:rPr lang="en-US" sz="2400" i="1" dirty="0" smtClean="0">
                <a:latin typeface="+mn-lt"/>
              </a:rPr>
              <a:t>a strong </a:t>
            </a:r>
            <a:r>
              <a:rPr lang="en-US" sz="2400" i="1" dirty="0">
                <a:latin typeface="+mn-lt"/>
              </a:rPr>
              <a:t>safety </a:t>
            </a:r>
            <a:r>
              <a:rPr lang="en-US" sz="2400" i="1" dirty="0" smtClean="0">
                <a:latin typeface="+mn-lt"/>
              </a:rPr>
              <a:t>culture.</a:t>
            </a:r>
            <a:r>
              <a:rPr lang="en-GB" sz="2400" i="1" dirty="0" smtClean="0">
                <a:latin typeface="+mn-lt"/>
              </a:rPr>
              <a:t> </a:t>
            </a:r>
          </a:p>
          <a:p>
            <a:pPr marL="400050" lvl="1" indent="0" algn="r">
              <a:buNone/>
            </a:pPr>
            <a:r>
              <a:rPr lang="en-CA" sz="2400" dirty="0" smtClean="0">
                <a:latin typeface="+mn-lt"/>
              </a:rPr>
              <a:t>GSR </a:t>
            </a:r>
            <a:r>
              <a:rPr lang="en-CA" sz="2400" dirty="0">
                <a:latin typeface="+mn-lt"/>
              </a:rPr>
              <a:t>Part 2 | </a:t>
            </a:r>
            <a:r>
              <a:rPr lang="en-CA" sz="2400" dirty="0" smtClean="0">
                <a:latin typeface="+mn-lt"/>
              </a:rPr>
              <a:t>1.</a:t>
            </a:r>
            <a:r>
              <a:rPr lang="en-US" sz="2400" dirty="0" smtClean="0">
                <a:latin typeface="+mn-lt"/>
              </a:rPr>
              <a:t>2</a:t>
            </a:r>
            <a:endParaRPr lang="en-GB" sz="2400" i="1" dirty="0">
              <a:latin typeface="+mn-lt"/>
            </a:endParaRPr>
          </a:p>
          <a:p>
            <a:pPr marL="0" indent="0">
              <a:buNone/>
            </a:pPr>
            <a:endParaRPr lang="en-CA" sz="2400" i="1" dirty="0">
              <a:latin typeface="+mn-lt"/>
            </a:endParaRPr>
          </a:p>
          <a:p>
            <a:endParaRPr lang="en-CA" sz="2400" dirty="0" smtClean="0">
              <a:latin typeface="+mn-lt"/>
            </a:endParaRPr>
          </a:p>
          <a:p>
            <a:endParaRPr lang="en-CA" sz="2400" dirty="0" smtClean="0">
              <a:latin typeface="+mn-lt"/>
            </a:endParaRPr>
          </a:p>
          <a:p>
            <a:endParaRPr lang="en-CA" sz="2400" dirty="0" smtClean="0">
              <a:latin typeface="+mn-lt"/>
            </a:endParaRPr>
          </a:p>
        </p:txBody>
      </p:sp>
      <p:sp>
        <p:nvSpPr>
          <p:cNvPr id="7" name="Title 1"/>
          <p:cNvSpPr txBox="1">
            <a:spLocks/>
          </p:cNvSpPr>
          <p:nvPr/>
        </p:nvSpPr>
        <p:spPr>
          <a:xfrm>
            <a:off x="0" y="0"/>
            <a:ext cx="9906000" cy="683308"/>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CA" sz="2800" dirty="0"/>
              <a:t>GSR Part 2- Leadership, Management for Safety, Safety Culture</a:t>
            </a:r>
            <a:endParaRPr lang="en-GB" sz="2800" b="0" dirty="0">
              <a:latin typeface="+mn-lt"/>
            </a:endParaRPr>
          </a:p>
        </p:txBody>
      </p:sp>
      <p:sp>
        <p:nvSpPr>
          <p:cNvPr id="4"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20</a:t>
            </a:fld>
            <a:endParaRPr lang="en-US" dirty="0"/>
          </a:p>
        </p:txBody>
      </p:sp>
      <p:sp>
        <p:nvSpPr>
          <p:cNvPr id="5"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6"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6356603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0424" y="806317"/>
            <a:ext cx="9309232" cy="5641779"/>
          </a:xfrm>
        </p:spPr>
        <p:txBody>
          <a:bodyPr>
            <a:noAutofit/>
          </a:bodyPr>
          <a:lstStyle/>
          <a:p>
            <a:pPr marL="0" indent="0">
              <a:buNone/>
            </a:pPr>
            <a:r>
              <a:rPr lang="en-US" sz="2400" b="1" dirty="0">
                <a:solidFill>
                  <a:schemeClr val="tx1"/>
                </a:solidFill>
                <a:latin typeface="+mn-lt"/>
              </a:rPr>
              <a:t>Responsibility for integration of safety into the Management </a:t>
            </a:r>
            <a:r>
              <a:rPr lang="en-US" sz="2400" b="1" dirty="0" smtClean="0">
                <a:solidFill>
                  <a:schemeClr val="tx1"/>
                </a:solidFill>
                <a:latin typeface="+mn-lt"/>
              </a:rPr>
              <a:t>System</a:t>
            </a:r>
          </a:p>
          <a:p>
            <a:pPr marL="0" indent="0">
              <a:buNone/>
            </a:pPr>
            <a:r>
              <a:rPr lang="en-US" sz="2500" b="1" dirty="0">
                <a:latin typeface="+mn-lt"/>
              </a:rPr>
              <a:t>Requirement 3: </a:t>
            </a:r>
            <a:r>
              <a:rPr lang="en-US" sz="2500" dirty="0">
                <a:latin typeface="+mn-lt"/>
              </a:rPr>
              <a:t>Responsibility of senior management for the </a:t>
            </a:r>
            <a:r>
              <a:rPr lang="en-US" sz="2500" dirty="0" smtClean="0">
                <a:latin typeface="+mn-lt"/>
              </a:rPr>
              <a:t>management system</a:t>
            </a:r>
          </a:p>
          <a:p>
            <a:pPr marL="0" indent="0">
              <a:buNone/>
            </a:pPr>
            <a:r>
              <a:rPr lang="en-US" sz="2200" i="1" dirty="0">
                <a:latin typeface="+mn-lt"/>
              </a:rPr>
              <a:t>Senior management shall be responsible for establishing, applying, sustaining and continuously improving a management system to ensure safety.</a:t>
            </a:r>
          </a:p>
          <a:p>
            <a:pPr marL="0" indent="0">
              <a:buNone/>
            </a:pPr>
            <a:r>
              <a:rPr lang="en-GB" sz="2400" dirty="0" smtClean="0"/>
              <a:t>4.1</a:t>
            </a:r>
            <a:r>
              <a:rPr lang="en-GB" sz="2400" dirty="0"/>
              <a:t>. Senior management shall retain accountability for the management system even where individuals are assigned responsibility for coordinating the development, application and maintenance of the management system </a:t>
            </a:r>
            <a:endParaRPr lang="en-US" sz="2400" dirty="0"/>
          </a:p>
          <a:p>
            <a:pPr marL="0" indent="0">
              <a:buNone/>
            </a:pPr>
            <a:r>
              <a:rPr lang="en-GB" sz="2400" dirty="0"/>
              <a:t>4.2. Senior management shall be responsible for establishing safety policy.</a:t>
            </a:r>
          </a:p>
          <a:p>
            <a:pPr marL="0" indent="0" algn="r">
              <a:buNone/>
            </a:pPr>
            <a:endParaRPr lang="en-CA" sz="2400" b="1" dirty="0" smtClean="0">
              <a:latin typeface="+mn-lt"/>
            </a:endParaRPr>
          </a:p>
          <a:p>
            <a:pPr marL="0" indent="0" algn="r">
              <a:buNone/>
            </a:pPr>
            <a:r>
              <a:rPr lang="en-CA" sz="2400" b="1" dirty="0" smtClean="0">
                <a:latin typeface="+mn-lt"/>
              </a:rPr>
              <a:t>GSR </a:t>
            </a:r>
            <a:r>
              <a:rPr lang="en-CA" sz="2400" b="1" dirty="0">
                <a:latin typeface="+mn-lt"/>
              </a:rPr>
              <a:t>Part 2 | </a:t>
            </a:r>
            <a:r>
              <a:rPr lang="en-CA" sz="2400" b="1" dirty="0" smtClean="0">
                <a:latin typeface="+mn-lt"/>
              </a:rPr>
              <a:t>4.1, 4.2</a:t>
            </a:r>
            <a:endParaRPr lang="en-CA" sz="2400" b="1" dirty="0">
              <a:latin typeface="+mn-lt"/>
            </a:endParaRPr>
          </a:p>
        </p:txBody>
      </p:sp>
      <p:sp>
        <p:nvSpPr>
          <p:cNvPr id="10" name="Title 1"/>
          <p:cNvSpPr>
            <a:spLocks noGrp="1"/>
          </p:cNvSpPr>
          <p:nvPr>
            <p:ph type="title"/>
          </p:nvPr>
        </p:nvSpPr>
        <p:spPr>
          <a:xfrm>
            <a:off x="0" y="0"/>
            <a:ext cx="9906000" cy="683308"/>
          </a:xfrm>
        </p:spPr>
        <p:txBody>
          <a:bodyPr/>
          <a:lstStyle/>
          <a:p>
            <a:r>
              <a:rPr lang="en-US" sz="2800" dirty="0">
                <a:latin typeface="+mn-lt"/>
              </a:rPr>
              <a:t>Management for </a:t>
            </a:r>
            <a:r>
              <a:rPr lang="en-US" sz="2800" dirty="0" smtClean="0">
                <a:latin typeface="+mn-lt"/>
              </a:rPr>
              <a:t>Safety</a:t>
            </a:r>
            <a:r>
              <a:rPr lang="en-GB" sz="2800" dirty="0" smtClean="0">
                <a:latin typeface="+mn-lt"/>
              </a:rPr>
              <a:t>-</a:t>
            </a:r>
            <a:r>
              <a:rPr lang="en-GB" sz="2800" b="0" dirty="0" smtClean="0">
                <a:latin typeface="+mn-lt"/>
              </a:rPr>
              <a:t> </a:t>
            </a:r>
            <a:r>
              <a:rPr lang="en-GB" sz="2800" dirty="0" smtClean="0">
                <a:latin typeface="+mn-lt"/>
              </a:rPr>
              <a:t>Integrated Management System</a:t>
            </a:r>
            <a:endParaRPr lang="en-GB" sz="2800" b="0" dirty="0">
              <a:latin typeface="+mn-lt"/>
            </a:endParaRPr>
          </a:p>
        </p:txBody>
      </p:sp>
      <p:sp>
        <p:nvSpPr>
          <p:cNvPr id="5"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21</a:t>
            </a:fld>
            <a:endParaRPr lang="en-US" dirty="0"/>
          </a:p>
        </p:txBody>
      </p:sp>
      <p:sp>
        <p:nvSpPr>
          <p:cNvPr id="6"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7"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5061314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6704" y="720230"/>
            <a:ext cx="9643682" cy="5393784"/>
          </a:xfrm>
          <a:prstGeom prst="rect">
            <a:avLst/>
          </a:prstGeom>
        </p:spPr>
        <p:txBody>
          <a:bodyPr wrap="square">
            <a:spAutoFit/>
          </a:bodyPr>
          <a:lstStyle/>
          <a:p>
            <a:r>
              <a:rPr lang="en-US" sz="2400" b="1" dirty="0">
                <a:solidFill>
                  <a:srgbClr val="000000"/>
                </a:solidFill>
              </a:rPr>
              <a:t>Requirement 4: Goals, strategies, plans and objectives</a:t>
            </a:r>
          </a:p>
          <a:p>
            <a:endParaRPr lang="en-US" sz="900" i="1" dirty="0" smtClean="0">
              <a:solidFill>
                <a:srgbClr val="000000"/>
              </a:solidFill>
            </a:endParaRPr>
          </a:p>
          <a:p>
            <a:r>
              <a:rPr lang="en-US" sz="2200" i="1" dirty="0" smtClean="0">
                <a:solidFill>
                  <a:srgbClr val="000000"/>
                </a:solidFill>
              </a:rPr>
              <a:t>“Senior </a:t>
            </a:r>
            <a:r>
              <a:rPr lang="en-US" sz="2200" i="1" dirty="0">
                <a:solidFill>
                  <a:srgbClr val="000000"/>
                </a:solidFill>
              </a:rPr>
              <a:t>management shall establish goals, strategies, plans and objectives for the organization that are consistent with the organization’s safety </a:t>
            </a:r>
            <a:r>
              <a:rPr lang="en-US" sz="2200" i="1" dirty="0" smtClean="0">
                <a:solidFill>
                  <a:srgbClr val="000000"/>
                </a:solidFill>
              </a:rPr>
              <a:t>policy” </a:t>
            </a:r>
          </a:p>
          <a:p>
            <a:endParaRPr lang="en-US" sz="700" dirty="0" smtClean="0">
              <a:solidFill>
                <a:srgbClr val="000000"/>
              </a:solidFill>
            </a:endParaRPr>
          </a:p>
          <a:p>
            <a:r>
              <a:rPr lang="en-US" sz="2400" dirty="0" smtClean="0">
                <a:solidFill>
                  <a:srgbClr val="000000"/>
                </a:solidFill>
              </a:rPr>
              <a:t>Measurable goals</a:t>
            </a:r>
            <a:r>
              <a:rPr lang="en-US" sz="2400" dirty="0">
                <a:solidFill>
                  <a:srgbClr val="000000"/>
                </a:solidFill>
              </a:rPr>
              <a:t>, strategies, plans and objectives for the </a:t>
            </a:r>
            <a:r>
              <a:rPr lang="en-US" sz="2400" dirty="0" smtClean="0">
                <a:solidFill>
                  <a:srgbClr val="000000"/>
                </a:solidFill>
              </a:rPr>
              <a:t>organization at </a:t>
            </a:r>
            <a:r>
              <a:rPr lang="en-US" sz="2400" dirty="0">
                <a:solidFill>
                  <a:srgbClr val="000000"/>
                </a:solidFill>
              </a:rPr>
              <a:t>various levels </a:t>
            </a:r>
            <a:r>
              <a:rPr lang="en-US" sz="2400" dirty="0" smtClean="0">
                <a:solidFill>
                  <a:srgbClr val="000000"/>
                </a:solidFill>
              </a:rPr>
              <a:t>shall be developed </a:t>
            </a:r>
            <a:r>
              <a:rPr lang="en-US" sz="2400" dirty="0">
                <a:solidFill>
                  <a:srgbClr val="000000"/>
                </a:solidFill>
              </a:rPr>
              <a:t>in </a:t>
            </a:r>
            <a:r>
              <a:rPr lang="en-US" sz="2400" dirty="0" smtClean="0">
                <a:solidFill>
                  <a:srgbClr val="000000"/>
                </a:solidFill>
              </a:rPr>
              <a:t>a </a:t>
            </a:r>
            <a:r>
              <a:rPr lang="en-US" sz="2400" dirty="0">
                <a:solidFill>
                  <a:srgbClr val="000000"/>
                </a:solidFill>
              </a:rPr>
              <a:t>manner that safety </a:t>
            </a:r>
            <a:r>
              <a:rPr lang="en-US" sz="2400" dirty="0" smtClean="0">
                <a:solidFill>
                  <a:srgbClr val="000000"/>
                </a:solidFill>
              </a:rPr>
              <a:t>has the overriding priority, should be periodically </a:t>
            </a:r>
            <a:r>
              <a:rPr lang="en-US" sz="2400" dirty="0">
                <a:solidFill>
                  <a:srgbClr val="000000"/>
                </a:solidFill>
              </a:rPr>
              <a:t>reviewed </a:t>
            </a:r>
            <a:r>
              <a:rPr lang="en-US" sz="2400" dirty="0" smtClean="0">
                <a:solidFill>
                  <a:srgbClr val="000000"/>
                </a:solidFill>
              </a:rPr>
              <a:t>and actions taken to </a:t>
            </a:r>
            <a:r>
              <a:rPr lang="en-US" sz="2400" dirty="0">
                <a:solidFill>
                  <a:srgbClr val="000000"/>
                </a:solidFill>
              </a:rPr>
              <a:t>address any deviations</a:t>
            </a:r>
            <a:r>
              <a:rPr lang="en-US" sz="2400" dirty="0" smtClean="0">
                <a:solidFill>
                  <a:srgbClr val="000000"/>
                </a:solidFill>
              </a:rPr>
              <a:t>.</a:t>
            </a:r>
          </a:p>
          <a:p>
            <a:endParaRPr lang="en-US" sz="1050" dirty="0">
              <a:solidFill>
                <a:srgbClr val="000000"/>
              </a:solidFill>
            </a:endParaRPr>
          </a:p>
          <a:p>
            <a:endParaRPr lang="en-GB" sz="2000" b="1" dirty="0" smtClean="0"/>
          </a:p>
          <a:p>
            <a:r>
              <a:rPr lang="en-GB" sz="2000" b="1" dirty="0" smtClean="0"/>
              <a:t>GSR </a:t>
            </a:r>
            <a:r>
              <a:rPr lang="en-GB" sz="2000" b="1" dirty="0"/>
              <a:t>Part 1 (Rev 1) Requirement 19: The management system of the regulatory </a:t>
            </a:r>
            <a:r>
              <a:rPr lang="en-GB" sz="2000" b="1" dirty="0" smtClean="0"/>
              <a:t>body</a:t>
            </a:r>
          </a:p>
          <a:p>
            <a:endParaRPr lang="en-GB" sz="1000" dirty="0"/>
          </a:p>
          <a:p>
            <a:r>
              <a:rPr lang="en-GB" sz="2000" i="1" dirty="0" smtClean="0"/>
              <a:t>“The </a:t>
            </a:r>
            <a:r>
              <a:rPr lang="en-GB" sz="2000" i="1" dirty="0"/>
              <a:t>regulatory body shall establish, implement, and assess and improve a management system that is aligned with its safety goals and contributes to their achievement</a:t>
            </a:r>
            <a:r>
              <a:rPr lang="en-GB" sz="2000" i="1" dirty="0" smtClean="0"/>
              <a:t>.”</a:t>
            </a:r>
            <a:endParaRPr lang="en-GB" sz="2000" i="1" dirty="0"/>
          </a:p>
          <a:p>
            <a:endParaRPr lang="en-US" sz="2400" dirty="0">
              <a:solidFill>
                <a:srgbClr val="000000"/>
              </a:solidFill>
            </a:endParaRPr>
          </a:p>
        </p:txBody>
      </p:sp>
      <p:sp>
        <p:nvSpPr>
          <p:cNvPr id="6" name="Title 1"/>
          <p:cNvSpPr>
            <a:spLocks noGrp="1"/>
          </p:cNvSpPr>
          <p:nvPr>
            <p:ph type="title"/>
          </p:nvPr>
        </p:nvSpPr>
        <p:spPr>
          <a:xfrm>
            <a:off x="0" y="0"/>
            <a:ext cx="9906000" cy="683308"/>
          </a:xfrm>
        </p:spPr>
        <p:txBody>
          <a:bodyPr/>
          <a:lstStyle/>
          <a:p>
            <a:r>
              <a:rPr lang="en-US" sz="2800" dirty="0">
                <a:latin typeface="+mn-lt"/>
              </a:rPr>
              <a:t>Management for </a:t>
            </a:r>
            <a:r>
              <a:rPr lang="en-US" sz="2800" dirty="0" smtClean="0">
                <a:latin typeface="+mn-lt"/>
              </a:rPr>
              <a:t>Safety</a:t>
            </a:r>
            <a:r>
              <a:rPr lang="en-GB" sz="2800" dirty="0" smtClean="0">
                <a:latin typeface="+mn-lt"/>
              </a:rPr>
              <a:t>-</a:t>
            </a:r>
            <a:r>
              <a:rPr lang="en-GB" sz="2800" b="0" dirty="0" smtClean="0">
                <a:latin typeface="+mn-lt"/>
              </a:rPr>
              <a:t> </a:t>
            </a:r>
            <a:r>
              <a:rPr lang="en-GB" sz="2800" dirty="0" smtClean="0">
                <a:latin typeface="+mn-lt"/>
              </a:rPr>
              <a:t>Integrated Management System</a:t>
            </a:r>
            <a:endParaRPr lang="en-GB" sz="2800" b="0"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22</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9"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16573440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170" y="723975"/>
            <a:ext cx="9657685" cy="6102497"/>
          </a:xfrm>
        </p:spPr>
        <p:txBody>
          <a:bodyPr>
            <a:noAutofit/>
          </a:bodyPr>
          <a:lstStyle/>
          <a:p>
            <a:pPr marL="0" indent="0">
              <a:buNone/>
            </a:pPr>
            <a:r>
              <a:rPr lang="en-US" sz="2200" b="1" dirty="0" smtClean="0">
                <a:latin typeface="+mn-lt"/>
              </a:rPr>
              <a:t>Requirement  5</a:t>
            </a:r>
            <a:r>
              <a:rPr lang="en-US" sz="2200" b="1" dirty="0">
                <a:latin typeface="+mn-lt"/>
              </a:rPr>
              <a:t>: Interaction with </a:t>
            </a:r>
            <a:r>
              <a:rPr lang="en-US" sz="2200" b="1" dirty="0" smtClean="0">
                <a:latin typeface="+mn-lt"/>
              </a:rPr>
              <a:t>Interested Parties </a:t>
            </a:r>
          </a:p>
          <a:p>
            <a:pPr marL="0" indent="0">
              <a:buNone/>
            </a:pPr>
            <a:r>
              <a:rPr lang="en-US" sz="2200" b="1" dirty="0" smtClean="0">
                <a:latin typeface="+mn-lt"/>
              </a:rPr>
              <a:t>“</a:t>
            </a:r>
            <a:r>
              <a:rPr lang="en-US" sz="2200" dirty="0" smtClean="0">
                <a:latin typeface="+mn-lt"/>
              </a:rPr>
              <a:t>Senior </a:t>
            </a:r>
            <a:r>
              <a:rPr lang="en-US" sz="2200" dirty="0">
                <a:latin typeface="+mn-lt"/>
              </a:rPr>
              <a:t>management shall ensure that appropriate interaction with </a:t>
            </a:r>
            <a:r>
              <a:rPr lang="en-US" sz="2200" dirty="0" smtClean="0">
                <a:latin typeface="+mn-lt"/>
              </a:rPr>
              <a:t>interested parties </a:t>
            </a:r>
            <a:r>
              <a:rPr lang="en-US" sz="2200" dirty="0">
                <a:latin typeface="+mn-lt"/>
              </a:rPr>
              <a:t>takes </a:t>
            </a:r>
            <a:r>
              <a:rPr lang="en-US" sz="2200" dirty="0" smtClean="0">
                <a:latin typeface="+mn-lt"/>
              </a:rPr>
              <a:t>place”</a:t>
            </a:r>
          </a:p>
          <a:p>
            <a:pPr marL="173038" indent="0">
              <a:buNone/>
            </a:pPr>
            <a:r>
              <a:rPr lang="en-GB" sz="2200" i="1" dirty="0" smtClean="0">
                <a:latin typeface="+mn-lt"/>
              </a:rPr>
              <a:t>“Senior </a:t>
            </a:r>
            <a:r>
              <a:rPr lang="en-GB" sz="2200" i="1" dirty="0">
                <a:latin typeface="+mn-lt"/>
              </a:rPr>
              <a:t>management shall </a:t>
            </a:r>
            <a:r>
              <a:rPr lang="en-GB" sz="2200" i="1" dirty="0" smtClean="0">
                <a:latin typeface="+mn-lt"/>
              </a:rPr>
              <a:t>provide </a:t>
            </a:r>
            <a:r>
              <a:rPr lang="en-US" sz="2200" i="1" dirty="0">
                <a:latin typeface="+mn-lt"/>
              </a:rPr>
              <a:t>means for communicating effectively with interested parties on necessary information relevant to safety and </a:t>
            </a:r>
            <a:r>
              <a:rPr lang="en-US" sz="2200" i="1" dirty="0" smtClean="0">
                <a:latin typeface="+mn-lt"/>
              </a:rPr>
              <a:t>considering </a:t>
            </a:r>
            <a:r>
              <a:rPr lang="en-US" sz="2200" i="1" dirty="0">
                <a:latin typeface="+mn-lt"/>
              </a:rPr>
              <a:t>concerns and expectations of interested parties in relation to </a:t>
            </a:r>
            <a:r>
              <a:rPr lang="en-US" sz="2200" i="1" dirty="0" smtClean="0">
                <a:latin typeface="+mn-lt"/>
              </a:rPr>
              <a:t>safety”.</a:t>
            </a:r>
          </a:p>
          <a:p>
            <a:pPr marL="236538" indent="0">
              <a:buNone/>
            </a:pPr>
            <a:r>
              <a:rPr lang="en-GB" sz="1800" b="1" dirty="0">
                <a:solidFill>
                  <a:schemeClr val="tx1"/>
                </a:solidFill>
                <a:latin typeface="+mn-lt"/>
              </a:rPr>
              <a:t>GSR Part 1 (Rev 1) Requirement 34: Promotion of regulations and guides to interested parties</a:t>
            </a:r>
            <a:endParaRPr lang="en-GB" sz="1800" dirty="0">
              <a:solidFill>
                <a:schemeClr val="tx1"/>
              </a:solidFill>
              <a:latin typeface="+mn-lt"/>
            </a:endParaRPr>
          </a:p>
          <a:p>
            <a:pPr marL="236538" indent="0">
              <a:buNone/>
            </a:pPr>
            <a:r>
              <a:rPr lang="en-GB" sz="1800" i="1" dirty="0">
                <a:solidFill>
                  <a:schemeClr val="tx1"/>
                </a:solidFill>
                <a:latin typeface="+mn-lt"/>
              </a:rPr>
              <a:t>“The regulatory body shall notify interested parties and the public of the principles and associated criteria for safety established in its regulations and guides, and shall make its regulations and guides available”.</a:t>
            </a:r>
          </a:p>
          <a:p>
            <a:pPr marL="236538" indent="0">
              <a:buNone/>
            </a:pPr>
            <a:r>
              <a:rPr lang="en-GB" sz="1800" b="1" dirty="0">
                <a:solidFill>
                  <a:schemeClr val="tx1"/>
                </a:solidFill>
                <a:latin typeface="+mn-lt"/>
              </a:rPr>
              <a:t>GSR Part 1 (Rev 1) Requirement 36: Communication and consultation with interested </a:t>
            </a:r>
            <a:r>
              <a:rPr lang="en-GB" sz="1800" b="1" dirty="0" smtClean="0">
                <a:solidFill>
                  <a:schemeClr val="tx1"/>
                </a:solidFill>
                <a:latin typeface="+mn-lt"/>
              </a:rPr>
              <a:t>parties</a:t>
            </a:r>
            <a:endParaRPr lang="en-GB" sz="1800" dirty="0">
              <a:solidFill>
                <a:schemeClr val="tx1"/>
              </a:solidFill>
              <a:latin typeface="+mn-lt"/>
            </a:endParaRPr>
          </a:p>
          <a:p>
            <a:pPr marL="236538" indent="0">
              <a:buNone/>
            </a:pPr>
            <a:r>
              <a:rPr lang="en-GB" sz="1800" i="1" dirty="0">
                <a:solidFill>
                  <a:schemeClr val="tx1"/>
                </a:solidFill>
                <a:latin typeface="+mn-lt"/>
              </a:rPr>
              <a:t>“The regulatory body shall promote the establishment of appropriate means of informing and consulting interested parties and the public about the possible radiation risks associated with facilities and activities, and about the processes and decisions of the regulatory body”.</a:t>
            </a:r>
          </a:p>
          <a:p>
            <a:endParaRPr lang="en-GB" sz="2200" dirty="0">
              <a:latin typeface="+mn-lt"/>
            </a:endParaRPr>
          </a:p>
          <a:p>
            <a:endParaRPr lang="en-GB" sz="2200" dirty="0">
              <a:latin typeface="+mn-lt"/>
            </a:endParaRPr>
          </a:p>
          <a:p>
            <a:endParaRPr lang="en-GB" sz="2200" dirty="0">
              <a:latin typeface="+mn-lt"/>
            </a:endParaRPr>
          </a:p>
        </p:txBody>
      </p:sp>
      <p:sp>
        <p:nvSpPr>
          <p:cNvPr id="9" name="Title 1"/>
          <p:cNvSpPr>
            <a:spLocks noGrp="1"/>
          </p:cNvSpPr>
          <p:nvPr>
            <p:ph type="title"/>
          </p:nvPr>
        </p:nvSpPr>
        <p:spPr>
          <a:xfrm>
            <a:off x="0" y="0"/>
            <a:ext cx="9906000" cy="683308"/>
          </a:xfrm>
        </p:spPr>
        <p:txBody>
          <a:bodyPr/>
          <a:lstStyle/>
          <a:p>
            <a:r>
              <a:rPr lang="en-US" sz="2800" dirty="0">
                <a:latin typeface="+mn-lt"/>
              </a:rPr>
              <a:t>Management for </a:t>
            </a:r>
            <a:r>
              <a:rPr lang="en-US" sz="2800" dirty="0" smtClean="0">
                <a:latin typeface="+mn-lt"/>
              </a:rPr>
              <a:t>Safety</a:t>
            </a:r>
            <a:r>
              <a:rPr lang="en-GB" sz="2800" dirty="0" smtClean="0">
                <a:latin typeface="+mn-lt"/>
              </a:rPr>
              <a:t>-</a:t>
            </a:r>
            <a:r>
              <a:rPr lang="en-GB" sz="2800" b="0" dirty="0" smtClean="0">
                <a:latin typeface="+mn-lt"/>
              </a:rPr>
              <a:t> </a:t>
            </a:r>
            <a:r>
              <a:rPr lang="en-GB" sz="2800" dirty="0" smtClean="0">
                <a:latin typeface="+mn-lt"/>
              </a:rPr>
              <a:t>Integrated Management System</a:t>
            </a:r>
            <a:endParaRPr lang="en-GB" sz="2800" b="0"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23</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0142280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702" y="1079572"/>
            <a:ext cx="9657684" cy="5692594"/>
          </a:xfrm>
        </p:spPr>
        <p:txBody>
          <a:bodyPr>
            <a:noAutofit/>
          </a:bodyPr>
          <a:lstStyle/>
          <a:p>
            <a:pPr marL="95250" lvl="1" indent="0">
              <a:spcBef>
                <a:spcPts val="0"/>
              </a:spcBef>
              <a:buNone/>
            </a:pPr>
            <a:r>
              <a:rPr lang="en-US" sz="2200" b="1" dirty="0" smtClean="0">
                <a:latin typeface="+mn-lt"/>
              </a:rPr>
              <a:t>Requirement </a:t>
            </a:r>
            <a:r>
              <a:rPr lang="en-US" sz="2200" b="1" dirty="0">
                <a:latin typeface="+mn-lt"/>
              </a:rPr>
              <a:t>6: Integration of the management </a:t>
            </a:r>
            <a:r>
              <a:rPr lang="en-US" sz="2200" b="1" dirty="0" smtClean="0">
                <a:latin typeface="+mn-lt"/>
              </a:rPr>
              <a:t>system  </a:t>
            </a:r>
            <a:r>
              <a:rPr lang="en-US" sz="2200" i="1" dirty="0" smtClean="0">
                <a:latin typeface="+mn-lt"/>
              </a:rPr>
              <a:t>“The </a:t>
            </a:r>
            <a:r>
              <a:rPr lang="en-US" sz="2200" i="1" dirty="0">
                <a:latin typeface="+mn-lt"/>
              </a:rPr>
              <a:t>management system shall integrate its elements, including safety, </a:t>
            </a:r>
            <a:r>
              <a:rPr lang="en-US" sz="2200" i="1" dirty="0" smtClean="0">
                <a:latin typeface="+mn-lt"/>
              </a:rPr>
              <a:t>health, environmental</a:t>
            </a:r>
            <a:r>
              <a:rPr lang="en-US" sz="2200" i="1" dirty="0">
                <a:latin typeface="+mn-lt"/>
              </a:rPr>
              <a:t>, security, quality, human-and-organizational-factor, </a:t>
            </a:r>
            <a:r>
              <a:rPr lang="en-US" sz="2200" i="1" dirty="0" smtClean="0">
                <a:latin typeface="+mn-lt"/>
              </a:rPr>
              <a:t>societal and </a:t>
            </a:r>
            <a:r>
              <a:rPr lang="en-US" sz="2200" i="1" dirty="0">
                <a:latin typeface="+mn-lt"/>
              </a:rPr>
              <a:t>economic elements, so that safety is not </a:t>
            </a:r>
            <a:r>
              <a:rPr lang="en-US" sz="2200" i="1" dirty="0" smtClean="0">
                <a:latin typeface="+mn-lt"/>
              </a:rPr>
              <a:t>compromised”.</a:t>
            </a:r>
            <a:endParaRPr lang="en-US" sz="2200" i="1" dirty="0">
              <a:latin typeface="+mn-lt"/>
            </a:endParaRPr>
          </a:p>
          <a:p>
            <a:pPr marL="346075" indent="0">
              <a:buNone/>
            </a:pPr>
            <a:r>
              <a:rPr lang="en-US" sz="2200" i="1" dirty="0" smtClean="0">
                <a:latin typeface="+mn-lt"/>
              </a:rPr>
              <a:t>The </a:t>
            </a:r>
            <a:r>
              <a:rPr lang="en-US" sz="2200" i="1" dirty="0">
                <a:latin typeface="+mn-lt"/>
              </a:rPr>
              <a:t>management system aligned with the safety goals </a:t>
            </a:r>
            <a:r>
              <a:rPr lang="en-US" sz="2200" i="1" dirty="0" smtClean="0">
                <a:latin typeface="+mn-lt"/>
              </a:rPr>
              <a:t>shall </a:t>
            </a:r>
            <a:r>
              <a:rPr lang="en-US" sz="2200" i="1" dirty="0">
                <a:latin typeface="+mn-lt"/>
              </a:rPr>
              <a:t>be developed, applied and continuously improved to foster a strong safety culture. </a:t>
            </a:r>
          </a:p>
          <a:p>
            <a:pPr marL="360000" lvl="1" indent="0">
              <a:buNone/>
            </a:pPr>
            <a:endParaRPr lang="en-US" sz="1200" i="1" dirty="0">
              <a:latin typeface="+mn-lt"/>
            </a:endParaRPr>
          </a:p>
          <a:p>
            <a:pPr marL="95250" lvl="1" indent="0">
              <a:spcBef>
                <a:spcPts val="0"/>
              </a:spcBef>
              <a:buNone/>
            </a:pPr>
            <a:r>
              <a:rPr lang="en-US" sz="2200" b="1" dirty="0">
                <a:latin typeface="+mn-lt"/>
              </a:rPr>
              <a:t>Requirement 7: Application of the graded approach to the management </a:t>
            </a:r>
            <a:r>
              <a:rPr lang="en-US" sz="2200" b="1" dirty="0" smtClean="0">
                <a:latin typeface="+mn-lt"/>
              </a:rPr>
              <a:t>system </a:t>
            </a:r>
            <a:r>
              <a:rPr lang="en-US" sz="2200" i="1" dirty="0" smtClean="0">
                <a:latin typeface="+mn-lt"/>
              </a:rPr>
              <a:t>“The </a:t>
            </a:r>
            <a:r>
              <a:rPr lang="en-US" sz="2200" i="1" dirty="0">
                <a:latin typeface="+mn-lt"/>
              </a:rPr>
              <a:t>management system shall be developed and applied using a </a:t>
            </a:r>
            <a:r>
              <a:rPr lang="en-US" sz="2200" i="1" dirty="0" smtClean="0">
                <a:latin typeface="+mn-lt"/>
              </a:rPr>
              <a:t>graded approach”.</a:t>
            </a:r>
          </a:p>
          <a:p>
            <a:pPr marL="95250" lvl="1" indent="0">
              <a:spcBef>
                <a:spcPts val="0"/>
              </a:spcBef>
              <a:buNone/>
            </a:pPr>
            <a:endParaRPr lang="en-US" sz="1400" i="1" dirty="0">
              <a:latin typeface="+mn-lt"/>
            </a:endParaRPr>
          </a:p>
          <a:p>
            <a:pPr marL="95250" lvl="1" indent="0">
              <a:spcBef>
                <a:spcPts val="0"/>
              </a:spcBef>
              <a:buNone/>
            </a:pPr>
            <a:r>
              <a:rPr lang="en-US" sz="2200" b="1" dirty="0">
                <a:latin typeface="+mn-lt"/>
              </a:rPr>
              <a:t>Requirement 8: Documentation of the management </a:t>
            </a:r>
            <a:r>
              <a:rPr lang="en-US" sz="2200" b="1" dirty="0" smtClean="0">
                <a:latin typeface="+mn-lt"/>
              </a:rPr>
              <a:t>system </a:t>
            </a:r>
            <a:r>
              <a:rPr lang="en-US" sz="2200" i="1" dirty="0" smtClean="0">
                <a:latin typeface="+mn-lt"/>
              </a:rPr>
              <a:t>“The </a:t>
            </a:r>
            <a:r>
              <a:rPr lang="en-US" sz="2200" i="1" dirty="0">
                <a:latin typeface="+mn-lt"/>
              </a:rPr>
              <a:t>management system shall be documented. The documentation of the management system shall be controlled, usable, readable, clearly identified and readily available at the point of use</a:t>
            </a:r>
            <a:r>
              <a:rPr lang="en-US" sz="2200" i="1" dirty="0" smtClean="0">
                <a:latin typeface="+mn-lt"/>
              </a:rPr>
              <a:t>.”</a:t>
            </a:r>
            <a:endParaRPr lang="en-GB" sz="2200" i="1" dirty="0">
              <a:latin typeface="+mn-lt"/>
            </a:endParaRPr>
          </a:p>
          <a:p>
            <a:pPr marL="520700" indent="0"/>
            <a:endParaRPr lang="en-GB" sz="2200" dirty="0">
              <a:latin typeface="+mn-lt"/>
            </a:endParaRPr>
          </a:p>
          <a:p>
            <a:endParaRPr lang="en-GB" sz="2200" dirty="0">
              <a:latin typeface="+mn-lt"/>
            </a:endParaRPr>
          </a:p>
        </p:txBody>
      </p:sp>
      <p:sp>
        <p:nvSpPr>
          <p:cNvPr id="9" name="Title 1"/>
          <p:cNvSpPr>
            <a:spLocks noGrp="1"/>
          </p:cNvSpPr>
          <p:nvPr>
            <p:ph type="title"/>
          </p:nvPr>
        </p:nvSpPr>
        <p:spPr>
          <a:xfrm>
            <a:off x="0" y="0"/>
            <a:ext cx="9906000" cy="683308"/>
          </a:xfrm>
        </p:spPr>
        <p:txBody>
          <a:bodyPr/>
          <a:lstStyle/>
          <a:p>
            <a:r>
              <a:rPr lang="en-US" sz="2800" dirty="0">
                <a:latin typeface="+mn-lt"/>
              </a:rPr>
              <a:t>Management for </a:t>
            </a:r>
            <a:r>
              <a:rPr lang="en-US" sz="2800" dirty="0" smtClean="0">
                <a:latin typeface="+mn-lt"/>
              </a:rPr>
              <a:t>Safety</a:t>
            </a:r>
            <a:r>
              <a:rPr lang="en-GB" sz="2800" dirty="0" smtClean="0">
                <a:latin typeface="+mn-lt"/>
              </a:rPr>
              <a:t>-</a:t>
            </a:r>
            <a:r>
              <a:rPr lang="en-GB" sz="2800" b="0" dirty="0" smtClean="0">
                <a:latin typeface="+mn-lt"/>
              </a:rPr>
              <a:t> </a:t>
            </a:r>
            <a:r>
              <a:rPr lang="en-GB" sz="2800" dirty="0" smtClean="0">
                <a:latin typeface="+mn-lt"/>
              </a:rPr>
              <a:t>Integrated Management System</a:t>
            </a:r>
            <a:endParaRPr lang="en-GB" sz="2800" b="0" dirty="0">
              <a:latin typeface="+mn-lt"/>
            </a:endParaRPr>
          </a:p>
        </p:txBody>
      </p:sp>
      <p:sp>
        <p:nvSpPr>
          <p:cNvPr id="7" name="Rectangle 6"/>
          <p:cNvSpPr/>
          <p:nvPr/>
        </p:nvSpPr>
        <p:spPr>
          <a:xfrm>
            <a:off x="173426" y="579963"/>
            <a:ext cx="3879588" cy="461665"/>
          </a:xfrm>
          <a:prstGeom prst="rect">
            <a:avLst/>
          </a:prstGeom>
        </p:spPr>
        <p:txBody>
          <a:bodyPr wrap="none">
            <a:spAutoFit/>
          </a:bodyPr>
          <a:lstStyle/>
          <a:p>
            <a:r>
              <a:rPr lang="en-US" sz="2400" b="1" dirty="0" smtClean="0"/>
              <a:t>The Management System</a:t>
            </a:r>
            <a:endParaRPr lang="en-US" sz="2400" b="1" dirty="0"/>
          </a:p>
        </p:txBody>
      </p:sp>
      <p:sp>
        <p:nvSpPr>
          <p:cNvPr id="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24</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737628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8469" y="676676"/>
            <a:ext cx="9540000" cy="5692594"/>
          </a:xfrm>
        </p:spPr>
        <p:txBody>
          <a:bodyPr>
            <a:noAutofit/>
          </a:bodyPr>
          <a:lstStyle/>
          <a:p>
            <a:pPr marL="0" indent="0">
              <a:buNone/>
            </a:pPr>
            <a:r>
              <a:rPr lang="en-US" sz="2400" b="1" dirty="0" smtClean="0">
                <a:solidFill>
                  <a:schemeClr val="tx1"/>
                </a:solidFill>
                <a:latin typeface="+mn-lt"/>
              </a:rPr>
              <a:t>Management of Resources</a:t>
            </a:r>
          </a:p>
          <a:p>
            <a:pPr marL="0" indent="0">
              <a:buNone/>
            </a:pPr>
            <a:r>
              <a:rPr lang="en-US" sz="2200" b="1" dirty="0" smtClean="0">
                <a:latin typeface="+mn-lt"/>
              </a:rPr>
              <a:t>Requirement </a:t>
            </a:r>
            <a:r>
              <a:rPr lang="en-US" sz="2200" b="1" dirty="0">
                <a:latin typeface="+mn-lt"/>
              </a:rPr>
              <a:t>9: Provision of </a:t>
            </a:r>
            <a:r>
              <a:rPr lang="en-US" sz="2200" b="1" dirty="0" smtClean="0">
                <a:latin typeface="+mn-lt"/>
              </a:rPr>
              <a:t>Resources  </a:t>
            </a:r>
            <a:r>
              <a:rPr lang="en-US" sz="2200" i="1" dirty="0" smtClean="0">
                <a:latin typeface="+mn-lt"/>
              </a:rPr>
              <a:t>“Senior </a:t>
            </a:r>
            <a:r>
              <a:rPr lang="en-US" sz="2200" i="1" dirty="0">
                <a:latin typeface="+mn-lt"/>
              </a:rPr>
              <a:t>management </a:t>
            </a:r>
            <a:r>
              <a:rPr lang="en-US" sz="2200" i="1" dirty="0" smtClean="0">
                <a:latin typeface="+mn-lt"/>
              </a:rPr>
              <a:t> is responsible to determine </a:t>
            </a:r>
            <a:r>
              <a:rPr lang="en-US" sz="2200" i="1" dirty="0">
                <a:latin typeface="+mn-lt"/>
              </a:rPr>
              <a:t>the necessary internal and external available competences and </a:t>
            </a:r>
            <a:r>
              <a:rPr lang="en-US" sz="2200" i="1" dirty="0" smtClean="0">
                <a:latin typeface="+mn-lt"/>
              </a:rPr>
              <a:t>resources to </a:t>
            </a:r>
            <a:r>
              <a:rPr lang="en-US" sz="2200" i="1" dirty="0">
                <a:latin typeface="+mn-lt"/>
              </a:rPr>
              <a:t>discharge its </a:t>
            </a:r>
            <a:r>
              <a:rPr lang="en-US" sz="2200" i="1" dirty="0" smtClean="0">
                <a:latin typeface="+mn-lt"/>
              </a:rPr>
              <a:t>responsibilities. </a:t>
            </a:r>
          </a:p>
          <a:p>
            <a:pPr marL="0" indent="0">
              <a:buNone/>
            </a:pPr>
            <a:r>
              <a:rPr lang="en-US" sz="2200" i="1" dirty="0" smtClean="0">
                <a:latin typeface="+mn-lt"/>
              </a:rPr>
              <a:t>The individuals at all levels should have required competences and should be trained; evaluation of </a:t>
            </a:r>
            <a:r>
              <a:rPr lang="en-US" sz="2200" i="1" dirty="0">
                <a:latin typeface="+mn-lt"/>
              </a:rPr>
              <a:t>the effectiveness of the </a:t>
            </a:r>
            <a:r>
              <a:rPr lang="en-US" sz="2200" i="1" dirty="0" smtClean="0">
                <a:latin typeface="+mn-lt"/>
              </a:rPr>
              <a:t>training is also monitored and assessed”</a:t>
            </a:r>
            <a:endParaRPr lang="en-US" sz="2200" i="1" dirty="0">
              <a:latin typeface="+mn-lt"/>
            </a:endParaRPr>
          </a:p>
          <a:p>
            <a:pPr marL="0" indent="0">
              <a:buNone/>
            </a:pPr>
            <a:r>
              <a:rPr lang="en-US" sz="2400" b="1" dirty="0" smtClean="0">
                <a:solidFill>
                  <a:schemeClr val="tx1"/>
                </a:solidFill>
                <a:latin typeface="+mn-lt"/>
              </a:rPr>
              <a:t>Management of Processes and Activities</a:t>
            </a:r>
          </a:p>
          <a:p>
            <a:pPr marL="0" indent="0">
              <a:buNone/>
            </a:pPr>
            <a:r>
              <a:rPr lang="en-US" sz="2200" b="1" dirty="0" smtClean="0">
                <a:latin typeface="+mn-lt"/>
              </a:rPr>
              <a:t>Requirement </a:t>
            </a:r>
            <a:r>
              <a:rPr lang="en-US" sz="2200" b="1" dirty="0">
                <a:latin typeface="+mn-lt"/>
              </a:rPr>
              <a:t>10: Management of processes and </a:t>
            </a:r>
            <a:r>
              <a:rPr lang="en-US" sz="2200" b="1" dirty="0" smtClean="0">
                <a:latin typeface="+mn-lt"/>
              </a:rPr>
              <a:t>activities </a:t>
            </a:r>
            <a:r>
              <a:rPr lang="en-US" sz="2200" i="1" dirty="0">
                <a:latin typeface="+mn-lt"/>
              </a:rPr>
              <a:t>“Processes and activities shall be developed and </a:t>
            </a:r>
            <a:r>
              <a:rPr lang="en-US" sz="2200" i="1" dirty="0" smtClean="0">
                <a:latin typeface="+mn-lt"/>
              </a:rPr>
              <a:t>effectively </a:t>
            </a:r>
            <a:r>
              <a:rPr lang="en-US" sz="2200" i="1" dirty="0">
                <a:latin typeface="+mn-lt"/>
              </a:rPr>
              <a:t>managed to achieve the organization’s goals without compromising safety</a:t>
            </a:r>
            <a:r>
              <a:rPr lang="en-US" sz="2200" i="1" dirty="0" smtClean="0">
                <a:latin typeface="+mn-lt"/>
              </a:rPr>
              <a:t>”.</a:t>
            </a:r>
            <a:r>
              <a:rPr lang="en-US" sz="2200" i="1" dirty="0">
                <a:latin typeface="+mn-lt"/>
              </a:rPr>
              <a:t> </a:t>
            </a:r>
            <a:endParaRPr lang="en-US" sz="2200" i="1" dirty="0" smtClean="0">
              <a:latin typeface="+mn-lt"/>
            </a:endParaRPr>
          </a:p>
          <a:p>
            <a:pPr marL="0" indent="0">
              <a:buNone/>
            </a:pPr>
            <a:r>
              <a:rPr lang="en-US" sz="2200" dirty="0">
                <a:latin typeface="+mn-lt"/>
              </a:rPr>
              <a:t>Effective interaction between interfacing processes should be </a:t>
            </a:r>
            <a:r>
              <a:rPr lang="en-US" sz="2200" dirty="0" smtClean="0">
                <a:latin typeface="+mn-lt"/>
              </a:rPr>
              <a:t>determined. </a:t>
            </a:r>
            <a:r>
              <a:rPr lang="en-US" sz="2200" dirty="0">
                <a:latin typeface="+mn-lt"/>
              </a:rPr>
              <a:t>Processes </a:t>
            </a:r>
            <a:r>
              <a:rPr lang="en-US" sz="2200" dirty="0" smtClean="0">
                <a:latin typeface="+mn-lt"/>
              </a:rPr>
              <a:t>should follow </a:t>
            </a:r>
            <a:r>
              <a:rPr lang="en-US" sz="2200" dirty="0">
                <a:latin typeface="+mn-lt"/>
              </a:rPr>
              <a:t>documented </a:t>
            </a:r>
            <a:r>
              <a:rPr lang="en-US" sz="2200" dirty="0" smtClean="0">
                <a:latin typeface="+mn-lt"/>
              </a:rPr>
              <a:t>procedures and instructions, periodically </a:t>
            </a:r>
            <a:r>
              <a:rPr lang="en-US" sz="2200" dirty="0">
                <a:latin typeface="+mn-lt"/>
              </a:rPr>
              <a:t>reviewed and validated to ensure their adequacy and </a:t>
            </a:r>
            <a:r>
              <a:rPr lang="en-US" sz="2200" dirty="0" smtClean="0">
                <a:latin typeface="+mn-lt"/>
              </a:rPr>
              <a:t>effectiveness. Results </a:t>
            </a:r>
            <a:r>
              <a:rPr lang="en-US" sz="2200" dirty="0">
                <a:latin typeface="+mn-lt"/>
              </a:rPr>
              <a:t>of the </a:t>
            </a:r>
            <a:r>
              <a:rPr lang="en-US" sz="2200" dirty="0" smtClean="0">
                <a:latin typeface="+mn-lt"/>
              </a:rPr>
              <a:t>processes should be recorded... </a:t>
            </a:r>
            <a:endParaRPr lang="en-GB" sz="2200" dirty="0">
              <a:latin typeface="+mn-lt"/>
            </a:endParaRPr>
          </a:p>
        </p:txBody>
      </p:sp>
      <p:sp>
        <p:nvSpPr>
          <p:cNvPr id="9" name="Title 1"/>
          <p:cNvSpPr>
            <a:spLocks noGrp="1"/>
          </p:cNvSpPr>
          <p:nvPr>
            <p:ph type="title"/>
          </p:nvPr>
        </p:nvSpPr>
        <p:spPr>
          <a:xfrm>
            <a:off x="0" y="0"/>
            <a:ext cx="9906000" cy="683308"/>
          </a:xfrm>
        </p:spPr>
        <p:txBody>
          <a:bodyPr/>
          <a:lstStyle/>
          <a:p>
            <a:r>
              <a:rPr lang="en-US" sz="2800" dirty="0">
                <a:latin typeface="+mn-lt"/>
              </a:rPr>
              <a:t>Management for </a:t>
            </a:r>
            <a:r>
              <a:rPr lang="en-US" sz="2800" dirty="0" smtClean="0">
                <a:latin typeface="+mn-lt"/>
              </a:rPr>
              <a:t>Safety</a:t>
            </a:r>
            <a:r>
              <a:rPr lang="en-GB" sz="2800" dirty="0" smtClean="0">
                <a:latin typeface="+mn-lt"/>
              </a:rPr>
              <a:t>-</a:t>
            </a:r>
            <a:r>
              <a:rPr lang="en-GB" sz="2800" b="0" dirty="0" smtClean="0">
                <a:latin typeface="+mn-lt"/>
              </a:rPr>
              <a:t> </a:t>
            </a:r>
            <a:r>
              <a:rPr lang="en-GB" sz="2800" dirty="0" smtClean="0">
                <a:latin typeface="+mn-lt"/>
              </a:rPr>
              <a:t>Integrated Management System</a:t>
            </a:r>
            <a:endParaRPr lang="en-GB" sz="2800" b="0"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25</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6604033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6124" y="676275"/>
            <a:ext cx="9413164" cy="5692775"/>
          </a:xfrm>
        </p:spPr>
        <p:txBody>
          <a:bodyPr>
            <a:noAutofit/>
          </a:bodyPr>
          <a:lstStyle/>
          <a:p>
            <a:pPr marL="0" indent="0">
              <a:buNone/>
            </a:pPr>
            <a:r>
              <a:rPr lang="en-US" sz="2400" b="1" dirty="0">
                <a:solidFill>
                  <a:schemeClr val="tx1"/>
                </a:solidFill>
                <a:latin typeface="+mn-lt"/>
              </a:rPr>
              <a:t>Measurement, Assessment and </a:t>
            </a:r>
            <a:r>
              <a:rPr lang="en-US" sz="2400" b="1" dirty="0" smtClean="0">
                <a:solidFill>
                  <a:schemeClr val="tx1"/>
                </a:solidFill>
                <a:latin typeface="+mn-lt"/>
              </a:rPr>
              <a:t>Improvement</a:t>
            </a:r>
          </a:p>
          <a:p>
            <a:pPr marL="0" indent="0">
              <a:buNone/>
            </a:pPr>
            <a:endParaRPr lang="en-US" sz="1050" b="1" dirty="0" smtClean="0">
              <a:latin typeface="+mn-lt"/>
            </a:endParaRPr>
          </a:p>
          <a:p>
            <a:pPr marL="0" indent="0">
              <a:buNone/>
            </a:pPr>
            <a:r>
              <a:rPr lang="en-US" sz="2200" b="1" dirty="0" smtClean="0">
                <a:latin typeface="+mn-lt"/>
              </a:rPr>
              <a:t>Requirement </a:t>
            </a:r>
            <a:r>
              <a:rPr lang="en-US" sz="2200" b="1" dirty="0">
                <a:latin typeface="+mn-lt"/>
              </a:rPr>
              <a:t>13: Measurement, assessment and improvement of the</a:t>
            </a:r>
          </a:p>
          <a:p>
            <a:pPr marL="0" indent="0">
              <a:buNone/>
            </a:pPr>
            <a:r>
              <a:rPr lang="en-US" sz="2200" b="1" dirty="0">
                <a:latin typeface="+mn-lt"/>
              </a:rPr>
              <a:t>management </a:t>
            </a:r>
            <a:r>
              <a:rPr lang="en-US" sz="2200" b="1" dirty="0" smtClean="0">
                <a:latin typeface="+mn-lt"/>
              </a:rPr>
              <a:t>system</a:t>
            </a:r>
          </a:p>
          <a:p>
            <a:pPr marL="0" indent="0">
              <a:buNone/>
            </a:pPr>
            <a:endParaRPr lang="en-US" sz="2000" b="1" dirty="0">
              <a:latin typeface="+mn-lt"/>
            </a:endParaRPr>
          </a:p>
          <a:p>
            <a:pPr marL="0" indent="0">
              <a:spcBef>
                <a:spcPts val="0"/>
              </a:spcBef>
              <a:buNone/>
            </a:pPr>
            <a:r>
              <a:rPr lang="en-US" sz="2200" i="1" dirty="0">
                <a:latin typeface="+mn-lt"/>
              </a:rPr>
              <a:t>“The effectiveness of the management system shall be measured, </a:t>
            </a:r>
            <a:r>
              <a:rPr lang="en-US" sz="2200" i="1" dirty="0" smtClean="0">
                <a:latin typeface="+mn-lt"/>
              </a:rPr>
              <a:t>assessed and </a:t>
            </a:r>
            <a:r>
              <a:rPr lang="en-US" sz="2200" i="1" dirty="0">
                <a:latin typeface="+mn-lt"/>
              </a:rPr>
              <a:t>improved to enhance safety performance, including minimizing </a:t>
            </a:r>
            <a:r>
              <a:rPr lang="en-US" sz="2200" i="1" dirty="0" smtClean="0">
                <a:latin typeface="+mn-lt"/>
              </a:rPr>
              <a:t>the occurrence </a:t>
            </a:r>
            <a:r>
              <a:rPr lang="en-US" sz="2200" i="1" dirty="0">
                <a:latin typeface="+mn-lt"/>
              </a:rPr>
              <a:t>of problems relating to </a:t>
            </a:r>
            <a:r>
              <a:rPr lang="en-US" sz="2200" i="1" dirty="0" smtClean="0">
                <a:latin typeface="+mn-lt"/>
              </a:rPr>
              <a:t>safety”</a:t>
            </a:r>
          </a:p>
          <a:p>
            <a:pPr marL="0" indent="0">
              <a:buNone/>
            </a:pPr>
            <a:endParaRPr lang="en-US" sz="900" dirty="0" smtClean="0">
              <a:latin typeface="+mn-lt"/>
            </a:endParaRPr>
          </a:p>
          <a:p>
            <a:r>
              <a:rPr lang="en-US" sz="2200" dirty="0" smtClean="0">
                <a:latin typeface="+mn-lt"/>
              </a:rPr>
              <a:t>Independent </a:t>
            </a:r>
            <a:r>
              <a:rPr lang="en-US" sz="2200" dirty="0">
                <a:latin typeface="+mn-lt"/>
              </a:rPr>
              <a:t>assessments and self-assessments of the </a:t>
            </a:r>
            <a:r>
              <a:rPr lang="en-US" sz="2200" dirty="0" smtClean="0">
                <a:latin typeface="+mn-lt"/>
              </a:rPr>
              <a:t>management system </a:t>
            </a:r>
            <a:r>
              <a:rPr lang="en-US" sz="2200" dirty="0">
                <a:latin typeface="+mn-lt"/>
              </a:rPr>
              <a:t>shall be regularly conducted to evaluate its effectiveness and to </a:t>
            </a:r>
            <a:r>
              <a:rPr lang="en-US" sz="2200" dirty="0" smtClean="0">
                <a:latin typeface="+mn-lt"/>
              </a:rPr>
              <a:t>identify opportunities </a:t>
            </a:r>
            <a:r>
              <a:rPr lang="en-US" sz="2200" dirty="0">
                <a:latin typeface="+mn-lt"/>
              </a:rPr>
              <a:t>for its improvement. </a:t>
            </a:r>
            <a:endParaRPr lang="en-US" sz="2200" dirty="0" smtClean="0">
              <a:latin typeface="+mn-lt"/>
            </a:endParaRPr>
          </a:p>
          <a:p>
            <a:r>
              <a:rPr lang="en-US" sz="2200" dirty="0" smtClean="0">
                <a:latin typeface="+mn-lt"/>
              </a:rPr>
              <a:t>Lessons </a:t>
            </a:r>
            <a:r>
              <a:rPr lang="en-US" sz="2200" dirty="0">
                <a:latin typeface="+mn-lt"/>
              </a:rPr>
              <a:t>and any resulting significant </a:t>
            </a:r>
            <a:r>
              <a:rPr lang="en-US" sz="2200" dirty="0" smtClean="0">
                <a:latin typeface="+mn-lt"/>
              </a:rPr>
              <a:t>changes shall </a:t>
            </a:r>
            <a:r>
              <a:rPr lang="en-US" sz="2200" dirty="0">
                <a:latin typeface="+mn-lt"/>
              </a:rPr>
              <a:t>be </a:t>
            </a:r>
            <a:r>
              <a:rPr lang="en-US" sz="2200" dirty="0" smtClean="0">
                <a:latin typeface="+mn-lt"/>
              </a:rPr>
              <a:t>analyzed </a:t>
            </a:r>
            <a:r>
              <a:rPr lang="en-US" sz="2200" dirty="0">
                <a:latin typeface="+mn-lt"/>
              </a:rPr>
              <a:t>for their implications for safety.</a:t>
            </a:r>
          </a:p>
        </p:txBody>
      </p:sp>
      <p:sp>
        <p:nvSpPr>
          <p:cNvPr id="9" name="Title 1"/>
          <p:cNvSpPr>
            <a:spLocks noGrp="1"/>
          </p:cNvSpPr>
          <p:nvPr>
            <p:ph type="title" idx="4294967295"/>
          </p:nvPr>
        </p:nvSpPr>
        <p:spPr>
          <a:xfrm>
            <a:off x="0" y="0"/>
            <a:ext cx="9906000" cy="682625"/>
          </a:xfrm>
        </p:spPr>
        <p:txBody>
          <a:bodyPr/>
          <a:lstStyle/>
          <a:p>
            <a:r>
              <a:rPr lang="en-US" sz="2800" dirty="0">
                <a:latin typeface="+mn-lt"/>
              </a:rPr>
              <a:t>Management for </a:t>
            </a:r>
            <a:r>
              <a:rPr lang="en-US" sz="2800" dirty="0" smtClean="0">
                <a:latin typeface="+mn-lt"/>
              </a:rPr>
              <a:t>Safety</a:t>
            </a:r>
            <a:endParaRPr lang="en-GB" sz="2400"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26</a:t>
            </a:fld>
            <a:endParaRPr lang="en-US" dirty="0"/>
          </a:p>
        </p:txBody>
      </p:sp>
      <p:sp>
        <p:nvSpPr>
          <p:cNvPr id="8"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1607113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00000" cy="900000"/>
          </a:xfrm>
        </p:spPr>
        <p:txBody>
          <a:bodyPr/>
          <a:lstStyle/>
          <a:p>
            <a:r>
              <a:rPr lang="hu-HU" dirty="0" smtClean="0">
                <a:latin typeface="+mn-lt"/>
              </a:rPr>
              <a:t>Summary</a:t>
            </a:r>
            <a:endParaRPr lang="en-GB" dirty="0">
              <a:latin typeface="+mn-lt"/>
            </a:endParaRPr>
          </a:p>
        </p:txBody>
      </p:sp>
      <p:sp>
        <p:nvSpPr>
          <p:cNvPr id="10" name="Tijdelijke aanduiding voor inhoud 2"/>
          <p:cNvSpPr>
            <a:spLocks noGrp="1"/>
          </p:cNvSpPr>
          <p:nvPr>
            <p:ph idx="1"/>
          </p:nvPr>
        </p:nvSpPr>
        <p:spPr>
          <a:xfrm>
            <a:off x="78830" y="833912"/>
            <a:ext cx="9632731" cy="5485765"/>
          </a:xfrm>
        </p:spPr>
        <p:txBody>
          <a:bodyPr>
            <a:noAutofit/>
          </a:bodyPr>
          <a:lstStyle/>
          <a:p>
            <a:pPr>
              <a:spcBef>
                <a:spcPts val="0"/>
              </a:spcBef>
            </a:pPr>
            <a:r>
              <a:rPr lang="en-CA" sz="2400" dirty="0">
                <a:latin typeface="+mn-lt"/>
              </a:rPr>
              <a:t>IAEA standards on management system are:</a:t>
            </a:r>
          </a:p>
          <a:p>
            <a:pPr marL="630238" lvl="1" indent="-284163">
              <a:spcBef>
                <a:spcPts val="0"/>
              </a:spcBef>
            </a:pPr>
            <a:r>
              <a:rPr lang="en-CA" sz="2400" dirty="0">
                <a:latin typeface="+mn-lt"/>
              </a:rPr>
              <a:t>Easily applicable to a wide range of facilities and activities, including those of a regulatory body</a:t>
            </a:r>
          </a:p>
          <a:p>
            <a:pPr marL="630238" lvl="1" indent="-284163">
              <a:spcBef>
                <a:spcPts val="0"/>
              </a:spcBef>
            </a:pPr>
            <a:r>
              <a:rPr lang="en-CA" sz="2400" dirty="0">
                <a:latin typeface="+mn-lt"/>
              </a:rPr>
              <a:t>More comprehensive and integrated requirements while keeping safety paramount</a:t>
            </a:r>
          </a:p>
          <a:p>
            <a:pPr marL="630238" lvl="1" indent="-284163">
              <a:spcBef>
                <a:spcPts val="0"/>
              </a:spcBef>
            </a:pPr>
            <a:r>
              <a:rPr lang="en-CA" sz="2400" dirty="0">
                <a:latin typeface="+mn-lt"/>
              </a:rPr>
              <a:t>Aligned with state of the art international management system standards</a:t>
            </a:r>
          </a:p>
          <a:p>
            <a:pPr marL="361950" lvl="2" indent="-361950" defTabSz="809625">
              <a:spcBef>
                <a:spcPts val="0"/>
              </a:spcBef>
            </a:pPr>
            <a:r>
              <a:rPr lang="en-GB" dirty="0" smtClean="0">
                <a:latin typeface="+mn-lt"/>
              </a:rPr>
              <a:t>Integration </a:t>
            </a:r>
            <a:r>
              <a:rPr lang="en-GB" dirty="0">
                <a:latin typeface="+mn-lt"/>
              </a:rPr>
              <a:t>means incorporation of the all the requirements in the processes, also those derived from the expectation of the interested parties </a:t>
            </a:r>
          </a:p>
          <a:p>
            <a:pPr marL="361950" lvl="2" indent="-361950" defTabSz="809625">
              <a:spcBef>
                <a:spcPts val="0"/>
              </a:spcBef>
            </a:pPr>
            <a:r>
              <a:rPr lang="en-GB" dirty="0">
                <a:latin typeface="+mn-lt"/>
              </a:rPr>
              <a:t>Grading the application of the management system requirements enables that valuable resources and </a:t>
            </a:r>
            <a:r>
              <a:rPr lang="en-GB" dirty="0" smtClean="0">
                <a:latin typeface="+mn-lt"/>
              </a:rPr>
              <a:t>priorities </a:t>
            </a:r>
            <a:r>
              <a:rPr lang="en-GB" dirty="0">
                <a:latin typeface="+mn-lt"/>
              </a:rPr>
              <a:t>can be targeted at the activities of greater </a:t>
            </a:r>
            <a:r>
              <a:rPr lang="en-GB" dirty="0" smtClean="0">
                <a:latin typeface="+mn-lt"/>
              </a:rPr>
              <a:t>safety significance</a:t>
            </a:r>
            <a:endParaRPr lang="en-GB" dirty="0">
              <a:latin typeface="+mn-lt"/>
            </a:endParaRPr>
          </a:p>
          <a:p>
            <a:pPr marL="361950" lvl="2" indent="-361950" defTabSz="809625">
              <a:spcBef>
                <a:spcPts val="0"/>
              </a:spcBef>
            </a:pPr>
            <a:r>
              <a:rPr lang="en-GB" dirty="0" smtClean="0">
                <a:latin typeface="+mn-lt"/>
              </a:rPr>
              <a:t>Measurement, assessment and improvement program enables effective implementation of integrated management system </a:t>
            </a:r>
            <a:endParaRPr lang="en-GB" dirty="0">
              <a:latin typeface="+mn-lt"/>
            </a:endParaRP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27</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15228552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000" y="1045881"/>
            <a:ext cx="9540000" cy="5812119"/>
          </a:xfrm>
        </p:spPr>
        <p:txBody>
          <a:bodyPr>
            <a:noAutofit/>
          </a:bodyPr>
          <a:lstStyle/>
          <a:p>
            <a:pPr marL="457200" lvl="0" indent="-457200" eaLnBrk="0" fontAlgn="base" hangingPunct="0">
              <a:buClrTx/>
              <a:buSzTx/>
              <a:buFont typeface="+mj-lt"/>
              <a:buAutoNum type="arabicPeriod"/>
            </a:pPr>
            <a:r>
              <a:rPr lang="en-GB" sz="2400" dirty="0" smtClean="0">
                <a:latin typeface="+mn-lt"/>
              </a:rPr>
              <a:t>List the relevant </a:t>
            </a:r>
            <a:r>
              <a:rPr lang="en-GB" sz="2400" dirty="0">
                <a:latin typeface="+mn-lt"/>
              </a:rPr>
              <a:t>IAEA Safety Standards related to leadership, management for safety and  safety culture for </a:t>
            </a:r>
            <a:r>
              <a:rPr lang="en-GB" sz="2400" dirty="0" smtClean="0">
                <a:latin typeface="+mn-lt"/>
              </a:rPr>
              <a:t>the nuclear </a:t>
            </a:r>
            <a:r>
              <a:rPr lang="en-GB" sz="2400" dirty="0">
                <a:latin typeface="+mn-lt"/>
              </a:rPr>
              <a:t>power </a:t>
            </a:r>
            <a:r>
              <a:rPr lang="en-GB" sz="2400" dirty="0" smtClean="0">
                <a:latin typeface="+mn-lt"/>
              </a:rPr>
              <a:t>program.</a:t>
            </a:r>
            <a:endParaRPr lang="en-GB" sz="2400" dirty="0">
              <a:latin typeface="+mn-lt"/>
            </a:endParaRPr>
          </a:p>
          <a:p>
            <a:pPr marL="457200" lvl="0" indent="-457200" eaLnBrk="0" fontAlgn="base" hangingPunct="0">
              <a:buClrTx/>
              <a:buSzTx/>
              <a:buFont typeface="+mj-lt"/>
              <a:buAutoNum type="arabicPeriod"/>
            </a:pPr>
            <a:r>
              <a:rPr lang="en-GB" sz="2400" dirty="0" smtClean="0">
                <a:latin typeface="+mn-lt"/>
              </a:rPr>
              <a:t>What does integration mean for implementing Management System in an organization?</a:t>
            </a:r>
            <a:endParaRPr lang="en-GB" sz="2400" dirty="0">
              <a:latin typeface="+mn-lt"/>
            </a:endParaRPr>
          </a:p>
          <a:p>
            <a:pPr marL="457200" lvl="0" indent="-457200" eaLnBrk="0" fontAlgn="base" hangingPunct="0">
              <a:buClrTx/>
              <a:buSzTx/>
              <a:buFont typeface="+mj-lt"/>
              <a:buAutoNum type="arabicPeriod"/>
            </a:pPr>
            <a:r>
              <a:rPr lang="en-GB" sz="2400" dirty="0" smtClean="0">
                <a:latin typeface="+mn-lt"/>
              </a:rPr>
              <a:t>What are the basic elements necessary to </a:t>
            </a:r>
            <a:r>
              <a:rPr lang="en-GB" sz="2400" dirty="0">
                <a:latin typeface="+mn-lt"/>
              </a:rPr>
              <a:t>consider when implementing Integrated Management </a:t>
            </a:r>
            <a:r>
              <a:rPr lang="en-GB" sz="2400" dirty="0" smtClean="0">
                <a:latin typeface="+mn-lt"/>
              </a:rPr>
              <a:t>System? </a:t>
            </a:r>
          </a:p>
          <a:p>
            <a:pPr marL="457200" lvl="0" indent="-457200" eaLnBrk="0" fontAlgn="base" hangingPunct="0">
              <a:buClrTx/>
              <a:buSzTx/>
              <a:buFont typeface="+mj-lt"/>
              <a:buAutoNum type="arabicPeriod"/>
            </a:pPr>
            <a:r>
              <a:rPr lang="en-GB" sz="2400" dirty="0" smtClean="0">
                <a:latin typeface="+mn-lt"/>
              </a:rPr>
              <a:t>What is a process?</a:t>
            </a:r>
            <a:endParaRPr lang="en-GB" sz="2400" dirty="0">
              <a:latin typeface="+mn-lt"/>
            </a:endParaRPr>
          </a:p>
          <a:p>
            <a:pPr marL="341313" lvl="0" indent="-341313">
              <a:buClr>
                <a:srgbClr val="003399"/>
              </a:buClr>
              <a:buFont typeface="+mj-lt"/>
              <a:buAutoNum type="arabicPeriod"/>
            </a:pPr>
            <a:endParaRPr lang="en-GB" sz="2400" noProof="0" dirty="0" smtClean="0">
              <a:latin typeface="+mn-lt"/>
            </a:endParaRPr>
          </a:p>
          <a:p>
            <a:pPr marL="457200" lvl="0" indent="-457200">
              <a:buClr>
                <a:srgbClr val="003399"/>
              </a:buClr>
              <a:buFont typeface="+mj-lt"/>
              <a:buAutoNum type="arabicPeriod"/>
            </a:pPr>
            <a:endParaRPr lang="en-GB" sz="2400" noProof="0" dirty="0" smtClean="0">
              <a:latin typeface="+mn-lt"/>
            </a:endParaRPr>
          </a:p>
          <a:p>
            <a:pPr marL="0" indent="0">
              <a:buNone/>
            </a:pPr>
            <a:endParaRPr lang="en-GB" sz="2400" noProof="0" dirty="0">
              <a:latin typeface="+mn-lt"/>
            </a:endParaRPr>
          </a:p>
        </p:txBody>
      </p:sp>
      <p:sp>
        <p:nvSpPr>
          <p:cNvPr id="6" name="Title 1"/>
          <p:cNvSpPr txBox="1">
            <a:spLocks/>
          </p:cNvSpPr>
          <p:nvPr/>
        </p:nvSpPr>
        <p:spPr>
          <a:xfrm>
            <a:off x="180000" y="0"/>
            <a:ext cx="9000000" cy="900000"/>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sz="3200" dirty="0" smtClean="0"/>
              <a:t>Questions </a:t>
            </a:r>
            <a:r>
              <a:rPr lang="en-GB" sz="2800" u="sng" dirty="0"/>
              <a:t>10-15 minutes discussion</a:t>
            </a:r>
            <a:endParaRPr lang="en-GB" sz="2800" dirty="0"/>
          </a:p>
        </p:txBody>
      </p:sp>
      <p:sp>
        <p:nvSpPr>
          <p:cNvPr id="8"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28</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1633726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0" y="868449"/>
            <a:ext cx="9757531" cy="5816130"/>
          </a:xfrm>
        </p:spPr>
        <p:txBody>
          <a:bodyPr>
            <a:noAutofit/>
          </a:bodyPr>
          <a:lstStyle/>
          <a:p>
            <a:pPr>
              <a:spcBef>
                <a:spcPts val="1200"/>
              </a:spcBef>
            </a:pPr>
            <a:r>
              <a:rPr lang="en-CA" altLang="ja-JP" sz="2400" dirty="0" smtClean="0">
                <a:latin typeface="+mn-lt"/>
                <a:ea typeface="MS PGothic" pitchFamily="34" charset="-128"/>
              </a:rPr>
              <a:t>GSR </a:t>
            </a:r>
            <a:r>
              <a:rPr lang="en-CA" altLang="ja-JP" sz="2400" dirty="0">
                <a:latin typeface="+mn-lt"/>
                <a:ea typeface="MS PGothic" pitchFamily="34" charset="-128"/>
              </a:rPr>
              <a:t>Part 2 </a:t>
            </a:r>
            <a:r>
              <a:rPr lang="en-CA" sz="2400" dirty="0">
                <a:latin typeface="+mn-lt"/>
                <a:ea typeface="MS PGothic" pitchFamily="34" charset="-128"/>
              </a:rPr>
              <a:t>supersedes GSR </a:t>
            </a:r>
            <a:r>
              <a:rPr lang="en-CA" sz="2400" dirty="0" smtClean="0">
                <a:latin typeface="+mn-lt"/>
                <a:ea typeface="MS PGothic" pitchFamily="34" charset="-128"/>
              </a:rPr>
              <a:t>3, it </a:t>
            </a:r>
            <a:r>
              <a:rPr lang="en-CA" altLang="ja-JP" sz="2400" dirty="0" smtClean="0">
                <a:latin typeface="+mn-lt"/>
                <a:ea typeface="MS PGothic" pitchFamily="34" charset="-128"/>
              </a:rPr>
              <a:t>provides </a:t>
            </a:r>
            <a:r>
              <a:rPr lang="en-CA" altLang="ja-JP" sz="2400" dirty="0">
                <a:latin typeface="+mn-lt"/>
                <a:ea typeface="MS PGothic" pitchFamily="34" charset="-128"/>
              </a:rPr>
              <a:t>requirements for Leadership and Management for Safety and Safety Culture;</a:t>
            </a:r>
          </a:p>
          <a:p>
            <a:pPr>
              <a:spcBef>
                <a:spcPts val="1200"/>
              </a:spcBef>
              <a:buSzTx/>
            </a:pPr>
            <a:r>
              <a:rPr lang="en-US" sz="2400" dirty="0" smtClean="0">
                <a:latin typeface="+mn-lt"/>
                <a:ea typeface="MS PGothic" pitchFamily="34" charset="-128"/>
              </a:rPr>
              <a:t>Inadequate </a:t>
            </a:r>
            <a:r>
              <a:rPr lang="en-US" sz="2400" dirty="0">
                <a:latin typeface="+mn-lt"/>
                <a:ea typeface="MS PGothic" pitchFamily="34" charset="-128"/>
              </a:rPr>
              <a:t>management systems often are major contributors to accidents and incidents at a nuclear </a:t>
            </a:r>
            <a:r>
              <a:rPr lang="en-US" sz="2400" dirty="0" smtClean="0">
                <a:latin typeface="+mn-lt"/>
                <a:ea typeface="MS PGothic" pitchFamily="34" charset="-128"/>
              </a:rPr>
              <a:t>installation;</a:t>
            </a:r>
            <a:endParaRPr lang="en-US" sz="2400" dirty="0">
              <a:latin typeface="+mn-lt"/>
              <a:ea typeface="MS PGothic" pitchFamily="34" charset="-128"/>
            </a:endParaRPr>
          </a:p>
          <a:p>
            <a:pPr>
              <a:spcBef>
                <a:spcPts val="1200"/>
              </a:spcBef>
              <a:buSzTx/>
            </a:pPr>
            <a:r>
              <a:rPr lang="en-GB" sz="2400" dirty="0">
                <a:latin typeface="+mn-lt"/>
                <a:ea typeface="MS PGothic" pitchFamily="34" charset="-128"/>
              </a:rPr>
              <a:t>The five major recurrent issues in accidents and incidents are leadership, communication, operational attitudes and behaviour, risk management and </a:t>
            </a:r>
            <a:r>
              <a:rPr lang="en-GB" sz="2400" dirty="0" smtClean="0">
                <a:latin typeface="+mn-lt"/>
                <a:ea typeface="MS PGothic" pitchFamily="34" charset="-128"/>
              </a:rPr>
              <a:t>oversight; </a:t>
            </a:r>
            <a:endParaRPr lang="en-GB" sz="2400" dirty="0">
              <a:latin typeface="+mn-lt"/>
              <a:ea typeface="MS PGothic" pitchFamily="34" charset="-128"/>
            </a:endParaRPr>
          </a:p>
          <a:p>
            <a:pPr>
              <a:spcBef>
                <a:spcPts val="1200"/>
              </a:spcBef>
              <a:buSzTx/>
            </a:pPr>
            <a:r>
              <a:rPr lang="en-GB" sz="2400" dirty="0">
                <a:latin typeface="+mn-lt"/>
                <a:ea typeface="MS PGothic" pitchFamily="34" charset="-128"/>
              </a:rPr>
              <a:t>When establishing the national infrastructure for safety, the regulatory body should develop and implement its integrated management system to </a:t>
            </a:r>
            <a:r>
              <a:rPr lang="en-GB" sz="2400" dirty="0" smtClean="0">
                <a:latin typeface="+mn-lt"/>
                <a:ea typeface="MS PGothic" pitchFamily="34" charset="-128"/>
              </a:rPr>
              <a:t>effectively discharge </a:t>
            </a:r>
            <a:r>
              <a:rPr lang="en-GB" sz="2400" dirty="0">
                <a:latin typeface="+mn-lt"/>
                <a:ea typeface="MS PGothic" pitchFamily="34" charset="-128"/>
              </a:rPr>
              <a:t>the regulatory </a:t>
            </a:r>
            <a:r>
              <a:rPr lang="en-GB" sz="2400" dirty="0" smtClean="0">
                <a:latin typeface="+mn-lt"/>
                <a:ea typeface="MS PGothic" pitchFamily="34" charset="-128"/>
              </a:rPr>
              <a:t>functions</a:t>
            </a:r>
          </a:p>
          <a:p>
            <a:pPr>
              <a:spcBef>
                <a:spcPts val="1200"/>
              </a:spcBef>
            </a:pPr>
            <a:r>
              <a:rPr lang="en-GB" sz="2400" dirty="0" smtClean="0">
                <a:latin typeface="+mn-lt"/>
              </a:rPr>
              <a:t>Management </a:t>
            </a:r>
            <a:r>
              <a:rPr lang="en-GB" sz="2400" dirty="0">
                <a:latin typeface="+mn-lt"/>
              </a:rPr>
              <a:t>System integrates safety, health, security, environmental and quality objectives</a:t>
            </a:r>
            <a:endParaRPr lang="en-GB" sz="2400" dirty="0">
              <a:latin typeface="+mn-lt"/>
              <a:ea typeface="MS PGothic" pitchFamily="34" charset="-128"/>
            </a:endParaRPr>
          </a:p>
          <a:p>
            <a:pPr>
              <a:spcBef>
                <a:spcPts val="1200"/>
              </a:spcBef>
              <a:buSzTx/>
            </a:pPr>
            <a:endParaRPr lang="en-CA" altLang="ja-JP" sz="2400" dirty="0">
              <a:latin typeface="+mn-lt"/>
              <a:ea typeface="MS PGothic" pitchFamily="34" charset="-128"/>
            </a:endParaRPr>
          </a:p>
          <a:p>
            <a:pPr lvl="1">
              <a:spcBef>
                <a:spcPts val="1200"/>
              </a:spcBef>
              <a:buSzTx/>
            </a:pPr>
            <a:endParaRPr lang="en-CA" sz="2400" dirty="0">
              <a:latin typeface="+mn-lt"/>
            </a:endParaRPr>
          </a:p>
          <a:p>
            <a:pPr lvl="1" eaLnBrk="1" hangingPunct="1">
              <a:spcBef>
                <a:spcPts val="1200"/>
              </a:spcBef>
              <a:buSzTx/>
            </a:pPr>
            <a:endParaRPr lang="en-CA" sz="2400" dirty="0" smtClean="0">
              <a:latin typeface="+mn-lt"/>
            </a:endParaRPr>
          </a:p>
        </p:txBody>
      </p:sp>
      <p:sp>
        <p:nvSpPr>
          <p:cNvPr id="7" name="Title 1"/>
          <p:cNvSpPr>
            <a:spLocks noGrp="1"/>
          </p:cNvSpPr>
          <p:nvPr>
            <p:ph type="title"/>
          </p:nvPr>
        </p:nvSpPr>
        <p:spPr>
          <a:xfrm>
            <a:off x="0" y="0"/>
            <a:ext cx="9000000" cy="900000"/>
          </a:xfrm>
        </p:spPr>
        <p:txBody>
          <a:bodyPr/>
          <a:lstStyle/>
          <a:p>
            <a:r>
              <a:rPr lang="hu-HU" dirty="0" smtClean="0"/>
              <a:t>Key points</a:t>
            </a:r>
            <a:endParaRPr lang="en-GB" dirty="0"/>
          </a:p>
        </p:txBody>
      </p:sp>
    </p:spTree>
    <p:extLst>
      <p:ext uri="{BB962C8B-B14F-4D97-AF65-F5344CB8AC3E}">
        <p14:creationId xmlns:p14="http://schemas.microsoft.com/office/powerpoint/2010/main" val="38076489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3A0628E-C12F-4F8C-9895-BCD5E30100D3}" type="slidenum">
              <a:rPr lang="en-US" smtClean="0"/>
              <a:pPr/>
              <a:t>3</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Title 1"/>
          <p:cNvSpPr>
            <a:spLocks noGrp="1"/>
          </p:cNvSpPr>
          <p:nvPr>
            <p:ph type="title"/>
          </p:nvPr>
        </p:nvSpPr>
        <p:spPr>
          <a:xfrm>
            <a:off x="0" y="0"/>
            <a:ext cx="9906000" cy="900000"/>
          </a:xfrm>
        </p:spPr>
        <p:txBody>
          <a:bodyPr/>
          <a:lstStyle/>
          <a:p>
            <a:r>
              <a:rPr lang="hu-HU" dirty="0" smtClean="0"/>
              <a:t>Contents</a:t>
            </a:r>
            <a:endParaRPr lang="en-GB" dirty="0"/>
          </a:p>
        </p:txBody>
      </p:sp>
      <p:sp>
        <p:nvSpPr>
          <p:cNvPr id="11" name="Rectangle 10"/>
          <p:cNvSpPr/>
          <p:nvPr/>
        </p:nvSpPr>
        <p:spPr>
          <a:xfrm>
            <a:off x="214772" y="817436"/>
            <a:ext cx="7248103" cy="4308872"/>
          </a:xfrm>
          <a:prstGeom prst="rect">
            <a:avLst/>
          </a:prstGeom>
        </p:spPr>
        <p:txBody>
          <a:bodyPr wrap="square">
            <a:spAutoFit/>
          </a:bodyPr>
          <a:lstStyle/>
          <a:p>
            <a:pPr marL="514350" indent="-514350">
              <a:spcBef>
                <a:spcPts val="1200"/>
              </a:spcBef>
              <a:buFont typeface="+mj-lt"/>
              <a:buAutoNum type="arabicPeriod"/>
            </a:pPr>
            <a:endParaRPr lang="en-GB" sz="2800" b="1" dirty="0" smtClean="0"/>
          </a:p>
          <a:p>
            <a:pPr marL="514350" indent="-514350">
              <a:spcBef>
                <a:spcPts val="1200"/>
              </a:spcBef>
              <a:buFont typeface="+mj-lt"/>
              <a:buAutoNum type="arabicPeriod"/>
            </a:pPr>
            <a:r>
              <a:rPr lang="en-GB" sz="2800" b="1" dirty="0" smtClean="0"/>
              <a:t>Introduction</a:t>
            </a:r>
          </a:p>
          <a:p>
            <a:pPr marL="514350" indent="-514350">
              <a:spcBef>
                <a:spcPts val="1200"/>
              </a:spcBef>
              <a:buFont typeface="+mj-lt"/>
              <a:buAutoNum type="arabicPeriod"/>
            </a:pPr>
            <a:r>
              <a:rPr lang="en-GB" sz="2800" dirty="0"/>
              <a:t>IAEA Safety Standards</a:t>
            </a:r>
          </a:p>
          <a:p>
            <a:pPr marL="514350" indent="-514350">
              <a:spcBef>
                <a:spcPts val="1200"/>
              </a:spcBef>
              <a:buFont typeface="+mj-lt"/>
              <a:buAutoNum type="arabicPeriod"/>
            </a:pPr>
            <a:r>
              <a:rPr lang="en-GB" sz="2800" dirty="0" smtClean="0"/>
              <a:t>SSG-16 Overview for establishing a Safety Infrastructure</a:t>
            </a:r>
          </a:p>
          <a:p>
            <a:pPr marL="514350" indent="-514350">
              <a:spcBef>
                <a:spcPts val="1200"/>
              </a:spcBef>
              <a:buFont typeface="+mj-lt"/>
              <a:buAutoNum type="arabicPeriod"/>
            </a:pPr>
            <a:r>
              <a:rPr lang="en-GB" sz="2800" dirty="0" smtClean="0"/>
              <a:t>Leadership, Management for Safety    and Safety Culture</a:t>
            </a:r>
          </a:p>
          <a:p>
            <a:pPr marL="514350" indent="-514350">
              <a:spcBef>
                <a:spcPts val="1200"/>
              </a:spcBef>
              <a:buFont typeface="+mj-lt"/>
              <a:buAutoNum type="arabicPeriod"/>
            </a:pPr>
            <a:r>
              <a:rPr lang="en-GB" sz="2800" dirty="0" smtClean="0"/>
              <a:t>Integrated Management System </a:t>
            </a:r>
            <a:endParaRPr lang="en-GB" sz="2800" dirty="0">
              <a:solidFill>
                <a:srgbClr val="000066"/>
              </a:solidFill>
            </a:endParaRPr>
          </a:p>
        </p:txBody>
      </p:sp>
      <p:grpSp>
        <p:nvGrpSpPr>
          <p:cNvPr id="13" name="Group 12"/>
          <p:cNvGrpSpPr/>
          <p:nvPr/>
        </p:nvGrpSpPr>
        <p:grpSpPr>
          <a:xfrm>
            <a:off x="6812400" y="605600"/>
            <a:ext cx="3013880" cy="2483896"/>
            <a:chOff x="91990" y="1454355"/>
            <a:chExt cx="3816424" cy="4624862"/>
          </a:xfrm>
          <a:effectLst>
            <a:outerShdw blurRad="63500" sx="102000" sy="102000" algn="ctr" rotWithShape="0">
              <a:prstClr val="black">
                <a:alpha val="40000"/>
              </a:prstClr>
            </a:outerShdw>
          </a:effectLst>
        </p:grpSpPr>
        <p:sp>
          <p:nvSpPr>
            <p:cNvPr id="14" name="Isosceles Triangle 13"/>
            <p:cNvSpPr/>
            <p:nvPr/>
          </p:nvSpPr>
          <p:spPr>
            <a:xfrm>
              <a:off x="91990" y="1470705"/>
              <a:ext cx="3816424" cy="4608512"/>
            </a:xfrm>
            <a:prstGeom prst="triangle">
              <a:avLst/>
            </a:prstGeom>
            <a:solidFill>
              <a:srgbClr val="AEE4C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sp>
          <p:nvSpPr>
            <p:cNvPr id="15" name="Isosceles Triangle 14"/>
            <p:cNvSpPr/>
            <p:nvPr/>
          </p:nvSpPr>
          <p:spPr>
            <a:xfrm>
              <a:off x="803038" y="1454355"/>
              <a:ext cx="2376264" cy="2919622"/>
            </a:xfrm>
            <a:prstGeom prst="triangle">
              <a:avLst/>
            </a:prstGeom>
            <a:solidFill>
              <a:srgbClr val="FFBDBD"/>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cxnSp>
          <p:nvCxnSpPr>
            <p:cNvPr id="16" name="Straight Connector 15"/>
            <p:cNvCxnSpPr/>
            <p:nvPr/>
          </p:nvCxnSpPr>
          <p:spPr>
            <a:xfrm>
              <a:off x="458022" y="5215121"/>
              <a:ext cx="3091336"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7" name="Straight Connector 16"/>
            <p:cNvCxnSpPr/>
            <p:nvPr/>
          </p:nvCxnSpPr>
          <p:spPr>
            <a:xfrm>
              <a:off x="1214106" y="3399423"/>
              <a:ext cx="1584176" cy="0"/>
            </a:xfrm>
            <a:prstGeom prst="lin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sp>
          <p:nvSpPr>
            <p:cNvPr id="18" name="Isosceles Triangle 17"/>
            <p:cNvSpPr/>
            <p:nvPr/>
          </p:nvSpPr>
          <p:spPr>
            <a:xfrm>
              <a:off x="1538142" y="1470705"/>
              <a:ext cx="900100" cy="1088858"/>
            </a:xfrm>
            <a:prstGeom prst="triangle">
              <a:avLst/>
            </a:prstGeom>
            <a:solidFill>
              <a:schemeClr val="tx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dirty="0">
                <a:solidFill>
                  <a:srgbClr val="C00000"/>
                </a:solidFill>
              </a:endParaRPr>
            </a:p>
          </p:txBody>
        </p:sp>
        <p:sp>
          <p:nvSpPr>
            <p:cNvPr id="19" name="TextBox 18"/>
            <p:cNvSpPr txBox="1"/>
            <p:nvPr/>
          </p:nvSpPr>
          <p:spPr>
            <a:xfrm>
              <a:off x="391567" y="1840566"/>
              <a:ext cx="3270052" cy="2556563"/>
            </a:xfrm>
            <a:prstGeom prst="rect">
              <a:avLst/>
            </a:prstGeom>
            <a:noFill/>
            <a:ln>
              <a:noFill/>
            </a:ln>
          </p:spPr>
          <p:txBody>
            <a:bodyPr wrap="square" rtlCol="0">
              <a:spAutoFit/>
            </a:bodyPr>
            <a:lstStyle/>
            <a:p>
              <a:pPr algn="ctr"/>
              <a:r>
                <a:rPr lang="en-GB" sz="1600" b="1" dirty="0" smtClean="0">
                  <a:solidFill>
                    <a:srgbClr val="0070C0"/>
                  </a:solidFill>
                </a:rPr>
                <a:t>SF</a:t>
              </a:r>
            </a:p>
            <a:p>
              <a:pPr algn="ctr"/>
              <a:endParaRPr lang="en-GB" sz="1600" b="1" dirty="0"/>
            </a:p>
            <a:p>
              <a:pPr algn="ctr"/>
              <a:r>
                <a:rPr lang="en-GB" sz="1600" b="1" dirty="0" smtClean="0">
                  <a:solidFill>
                    <a:srgbClr val="C00000"/>
                  </a:solidFill>
                </a:rPr>
                <a:t>GSGs</a:t>
              </a:r>
            </a:p>
            <a:p>
              <a:pPr algn="ctr"/>
              <a:endParaRPr lang="en-GB" sz="1600" b="1" dirty="0">
                <a:solidFill>
                  <a:srgbClr val="C00000"/>
                </a:solidFill>
              </a:endParaRPr>
            </a:p>
            <a:p>
              <a:pPr algn="ctr"/>
              <a:r>
                <a:rPr lang="en-GB" sz="1600" b="1" dirty="0" smtClean="0">
                  <a:solidFill>
                    <a:srgbClr val="C00000"/>
                  </a:solidFill>
                </a:rPr>
                <a:t>SSRs</a:t>
              </a:r>
            </a:p>
            <a:p>
              <a:pPr algn="ctr"/>
              <a:endParaRPr lang="en-GB" sz="1600" b="1" dirty="0" smtClean="0">
                <a:solidFill>
                  <a:schemeClr val="accent3">
                    <a:lumMod val="75000"/>
                  </a:schemeClr>
                </a:solidFill>
              </a:endParaRPr>
            </a:p>
            <a:p>
              <a:pPr algn="ctr"/>
              <a:r>
                <a:rPr lang="en-GB" sz="1600" b="1" dirty="0" smtClean="0">
                  <a:solidFill>
                    <a:srgbClr val="339966"/>
                  </a:solidFill>
                </a:rPr>
                <a:t>GSGs</a:t>
              </a:r>
            </a:p>
            <a:p>
              <a:pPr algn="ctr"/>
              <a:endParaRPr lang="en-GB" sz="1600" b="1" dirty="0">
                <a:solidFill>
                  <a:srgbClr val="339966"/>
                </a:solidFill>
              </a:endParaRPr>
            </a:p>
            <a:p>
              <a:pPr algn="ctr"/>
              <a:r>
                <a:rPr lang="en-GB" sz="1600" b="1" dirty="0" smtClean="0">
                  <a:solidFill>
                    <a:srgbClr val="339966"/>
                  </a:solidFill>
                </a:rPr>
                <a:t>SSG</a:t>
              </a:r>
              <a:endParaRPr lang="en-GB" sz="1600" b="1" dirty="0">
                <a:solidFill>
                  <a:srgbClr val="339966"/>
                </a:solidFill>
              </a:endParaRPr>
            </a:p>
          </p:txBody>
        </p:sp>
      </p:grpSp>
      <p:sp>
        <p:nvSpPr>
          <p:cNvPr id="2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3957058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smtClean="0"/>
              <a:t>List of abbreviations</a:t>
            </a:r>
            <a:endParaRPr lang="en-GB" dirty="0"/>
          </a:p>
        </p:txBody>
      </p:sp>
      <p:sp>
        <p:nvSpPr>
          <p:cNvPr id="3" name="Content Placeholder 2"/>
          <p:cNvSpPr>
            <a:spLocks noGrp="1"/>
          </p:cNvSpPr>
          <p:nvPr>
            <p:ph idx="1"/>
          </p:nvPr>
        </p:nvSpPr>
        <p:spPr>
          <a:xfrm>
            <a:off x="152704" y="1014340"/>
            <a:ext cx="9540000" cy="5220000"/>
          </a:xfrm>
        </p:spPr>
        <p:txBody>
          <a:bodyPr>
            <a:normAutofit/>
          </a:bodyPr>
          <a:lstStyle/>
          <a:p>
            <a:r>
              <a:rPr lang="en-US" dirty="0" smtClean="0"/>
              <a:t>IMS- Integrated Management System</a:t>
            </a:r>
          </a:p>
          <a:p>
            <a:r>
              <a:rPr lang="en-GB" dirty="0" smtClean="0"/>
              <a:t>INSAG – International Nuclear Safety Advisory Group</a:t>
            </a:r>
          </a:p>
          <a:p>
            <a:r>
              <a:rPr lang="en-US" dirty="0" smtClean="0"/>
              <a:t>GSR – General Safety Requirement</a:t>
            </a:r>
          </a:p>
          <a:p>
            <a:r>
              <a:rPr lang="en-US" dirty="0" smtClean="0"/>
              <a:t>GSG – General Safety Guide</a:t>
            </a:r>
          </a:p>
          <a:p>
            <a:r>
              <a:rPr lang="en-US" dirty="0" smtClean="0"/>
              <a:t>SSG – Specific Safety Guide</a:t>
            </a: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30</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23760557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0" y="4534711"/>
            <a:ext cx="9283032" cy="1608584"/>
          </a:xfrm>
        </p:spPr>
        <p:txBody>
          <a:bodyPr>
            <a:normAutofit/>
          </a:bodyPr>
          <a:lstStyle/>
          <a:p>
            <a:r>
              <a:rPr lang="en-GB" sz="4400" i="1" dirty="0">
                <a:latin typeface="Times New Roman" panose="02020603050405020304" pitchFamily="18" charset="0"/>
                <a:cs typeface="Times New Roman" panose="02020603050405020304" pitchFamily="18" charset="0"/>
              </a:rPr>
              <a:t>Thank you!</a:t>
            </a:r>
          </a:p>
        </p:txBody>
      </p:sp>
      <p:sp>
        <p:nvSpPr>
          <p:cNvPr id="4" name="Content Placeholder 2"/>
          <p:cNvSpPr txBox="1">
            <a:spLocks/>
          </p:cNvSpPr>
          <p:nvPr/>
        </p:nvSpPr>
        <p:spPr>
          <a:xfrm>
            <a:off x="2743192" y="1665911"/>
            <a:ext cx="7047194" cy="5065966"/>
          </a:xfrm>
          <a:prstGeom prst="rect">
            <a:avLst/>
          </a:prstGeom>
        </p:spPr>
        <p:txBody>
          <a:bodyPr vert="horz" lIns="72000" tIns="36000" rIns="0" bIns="0" rtlCol="0">
            <a:noAutofit/>
          </a:bodyPr>
          <a:lstStyle>
            <a:lvl1pPr marL="0" indent="0" algn="l" defTabSz="900000" rtl="0" eaLnBrk="1" latinLnBrk="0" hangingPunct="1">
              <a:spcBef>
                <a:spcPts val="600"/>
              </a:spcBef>
              <a:buFont typeface="Arial" panose="020B0604020202020204" pitchFamily="34" charset="0"/>
              <a:buNone/>
              <a:defRPr sz="2800" b="1" kern="1200">
                <a:solidFill>
                  <a:schemeClr val="accent6"/>
                </a:solidFill>
                <a:latin typeface="Calibri" panose="020F0502020204030204" pitchFamily="34" charset="0"/>
                <a:ea typeface="+mn-ea"/>
                <a:cs typeface="+mn-cs"/>
              </a:defRPr>
            </a:lvl1pPr>
            <a:lvl2pPr marL="457200" indent="0" algn="ctr" defTabSz="914400" rtl="0" eaLnBrk="1" latinLnBrk="0" hangingPunct="1">
              <a:spcBef>
                <a:spcPts val="600"/>
              </a:spcBef>
              <a:buFont typeface="Arial" panose="020B0604020202020204" pitchFamily="34" charset="0"/>
              <a:buNone/>
              <a:defRPr sz="2800" kern="1200">
                <a:solidFill>
                  <a:schemeClr val="tx1">
                    <a:tint val="75000"/>
                  </a:schemeClr>
                </a:solidFill>
                <a:latin typeface="Calibri" panose="020F0502020204030204" pitchFamily="34" charset="0"/>
                <a:ea typeface="+mn-ea"/>
                <a:cs typeface="+mn-cs"/>
              </a:defRPr>
            </a:lvl2pPr>
            <a:lvl3pPr marL="914400" indent="0" algn="ctr" defTabSz="914400" rtl="0" eaLnBrk="1" latinLnBrk="0" hangingPunct="1">
              <a:spcBef>
                <a:spcPts val="6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3pPr>
            <a:lvl4pPr marL="1371600" indent="0" algn="ctr" defTabSz="914400" rtl="0" eaLnBrk="1" latinLnBrk="0" hangingPunct="1">
              <a:spcBef>
                <a:spcPts val="6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4pPr>
            <a:lvl5pPr marL="1828800" indent="0" algn="ctr" defTabSz="914400" rtl="0" eaLnBrk="1" latinLnBrk="0" hangingPunct="1">
              <a:spcBef>
                <a:spcPts val="600"/>
              </a:spcBef>
              <a:buFont typeface="Arial" panose="020B0604020202020204" pitchFamily="34" charset="0"/>
              <a:buNone/>
              <a:defRPr sz="2400" kern="1200">
                <a:solidFill>
                  <a:schemeClr val="tx1">
                    <a:tint val="75000"/>
                  </a:schemeClr>
                </a:solidFill>
                <a:latin typeface="Calibri" panose="020F0502020204030204"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spcBef>
                <a:spcPts val="300"/>
              </a:spcBef>
              <a:buFont typeface="Arial" pitchFamily="34" charset="0"/>
              <a:buChar char="•"/>
            </a:pPr>
            <a:r>
              <a:rPr lang="hu-HU" sz="2000" b="0" dirty="0">
                <a:solidFill>
                  <a:schemeClr val="bg1"/>
                </a:solidFill>
                <a:latin typeface="+mn-lt"/>
              </a:rPr>
              <a:t>International Atomic Energy Agency</a:t>
            </a:r>
            <a:r>
              <a:rPr lang="hu-HU" sz="2000" b="0" dirty="0" smtClean="0">
                <a:solidFill>
                  <a:schemeClr val="bg1"/>
                </a:solidFill>
                <a:latin typeface="+mn-lt"/>
              </a:rPr>
              <a:t>, Fundamental Safety Principles, Safety Standards Series No. SF-1, IAEA, Vienna (2006).</a:t>
            </a:r>
            <a:endParaRPr lang="en-US" sz="2000" b="0" dirty="0" smtClean="0">
              <a:solidFill>
                <a:schemeClr val="bg1"/>
              </a:solidFill>
              <a:latin typeface="+mn-lt"/>
            </a:endParaRPr>
          </a:p>
          <a:p>
            <a:pPr marL="342900" indent="-342900">
              <a:spcBef>
                <a:spcPts val="300"/>
              </a:spcBef>
              <a:buFont typeface="Arial" pitchFamily="34" charset="0"/>
              <a:buChar char="•"/>
            </a:pPr>
            <a:r>
              <a:rPr lang="en-US" sz="2000" b="0" dirty="0" smtClean="0">
                <a:solidFill>
                  <a:schemeClr val="bg1"/>
                </a:solidFill>
                <a:latin typeface="+mn-lt"/>
              </a:rPr>
              <a:t>International Atomic Energy Agency, Governmental, Legal and Regulatory Framework For Safety, IAEA Safety Standards Series No. GSR Part 1 (Rev. 1), IAEA, Vienna (2016).</a:t>
            </a:r>
            <a:endParaRPr lang="hu-HU" sz="2000" b="0" dirty="0" smtClean="0">
              <a:solidFill>
                <a:schemeClr val="bg1"/>
              </a:solidFill>
              <a:latin typeface="+mn-lt"/>
            </a:endParaRPr>
          </a:p>
          <a:p>
            <a:pPr marL="342900" indent="-342900">
              <a:spcBef>
                <a:spcPts val="300"/>
              </a:spcBef>
              <a:buFont typeface="Arial" pitchFamily="34" charset="0"/>
              <a:buChar char="•"/>
            </a:pPr>
            <a:r>
              <a:rPr lang="hu-HU" sz="2000" b="0" dirty="0" smtClean="0">
                <a:solidFill>
                  <a:schemeClr val="bg1"/>
                </a:solidFill>
                <a:latin typeface="+mn-lt"/>
              </a:rPr>
              <a:t>International Atomic Energy Agency, Safety Requirements No. GSR</a:t>
            </a:r>
            <a:r>
              <a:rPr lang="en-US" sz="2000" b="0" dirty="0" smtClean="0">
                <a:solidFill>
                  <a:schemeClr val="bg1"/>
                </a:solidFill>
                <a:latin typeface="+mn-lt"/>
              </a:rPr>
              <a:t> Part 2</a:t>
            </a:r>
            <a:r>
              <a:rPr lang="hu-HU" sz="2000" b="0" dirty="0" smtClean="0">
                <a:solidFill>
                  <a:schemeClr val="bg1"/>
                </a:solidFill>
                <a:latin typeface="+mn-lt"/>
              </a:rPr>
              <a:t>, </a:t>
            </a:r>
            <a:r>
              <a:rPr lang="en-US" sz="2000" b="0" dirty="0" smtClean="0">
                <a:solidFill>
                  <a:schemeClr val="bg1"/>
                </a:solidFill>
                <a:latin typeface="+mn-lt"/>
              </a:rPr>
              <a:t>Leadership and Management for Safety </a:t>
            </a:r>
            <a:r>
              <a:rPr lang="hu-HU" sz="2000" b="0" dirty="0" smtClean="0">
                <a:solidFill>
                  <a:schemeClr val="bg1"/>
                </a:solidFill>
                <a:latin typeface="+mn-lt"/>
              </a:rPr>
              <a:t>(20</a:t>
            </a:r>
            <a:r>
              <a:rPr lang="en-US" sz="2000" b="0" dirty="0" smtClean="0">
                <a:solidFill>
                  <a:schemeClr val="bg1"/>
                </a:solidFill>
                <a:latin typeface="+mn-lt"/>
              </a:rPr>
              <a:t>1</a:t>
            </a:r>
            <a:r>
              <a:rPr lang="hu-HU" sz="2000" b="0" dirty="0" smtClean="0">
                <a:solidFill>
                  <a:schemeClr val="bg1"/>
                </a:solidFill>
                <a:latin typeface="+mn-lt"/>
              </a:rPr>
              <a:t>6).</a:t>
            </a:r>
            <a:endParaRPr lang="en-US" sz="2000" b="0" dirty="0" smtClean="0">
              <a:solidFill>
                <a:schemeClr val="bg1"/>
              </a:solidFill>
              <a:latin typeface="+mn-lt"/>
            </a:endParaRPr>
          </a:p>
          <a:p>
            <a:pPr marL="342900" indent="-342900">
              <a:spcBef>
                <a:spcPts val="300"/>
              </a:spcBef>
              <a:buFont typeface="Arial" pitchFamily="34" charset="0"/>
              <a:buChar char="•"/>
            </a:pPr>
            <a:r>
              <a:rPr lang="hu-HU" sz="2000" b="0" dirty="0" smtClean="0">
                <a:solidFill>
                  <a:schemeClr val="bg1"/>
                </a:solidFill>
                <a:latin typeface="+mn-lt"/>
              </a:rPr>
              <a:t>International Atomic Energy Agency, Application </a:t>
            </a:r>
            <a:r>
              <a:rPr lang="en-US" sz="2000" b="0" dirty="0" smtClean="0">
                <a:solidFill>
                  <a:schemeClr val="bg1"/>
                </a:solidFill>
                <a:latin typeface="+mn-lt"/>
              </a:rPr>
              <a:t>o</a:t>
            </a:r>
            <a:r>
              <a:rPr lang="hu-HU" sz="2000" b="0" dirty="0" smtClean="0">
                <a:solidFill>
                  <a:schemeClr val="bg1"/>
                </a:solidFill>
                <a:latin typeface="+mn-lt"/>
              </a:rPr>
              <a:t>f The Management System </a:t>
            </a:r>
            <a:r>
              <a:rPr lang="en-US" sz="2000" b="0" dirty="0" smtClean="0">
                <a:solidFill>
                  <a:schemeClr val="bg1"/>
                </a:solidFill>
                <a:latin typeface="+mn-lt"/>
              </a:rPr>
              <a:t>f</a:t>
            </a:r>
            <a:r>
              <a:rPr lang="hu-HU" sz="2000" b="0" dirty="0" smtClean="0">
                <a:solidFill>
                  <a:schemeClr val="bg1"/>
                </a:solidFill>
                <a:latin typeface="+mn-lt"/>
              </a:rPr>
              <a:t>or Facilities </a:t>
            </a:r>
            <a:r>
              <a:rPr lang="en-US" sz="2000" b="0" dirty="0" smtClean="0">
                <a:solidFill>
                  <a:schemeClr val="bg1"/>
                </a:solidFill>
                <a:latin typeface="+mn-lt"/>
              </a:rPr>
              <a:t>a</a:t>
            </a:r>
            <a:r>
              <a:rPr lang="hu-HU" sz="2000" b="0" dirty="0" smtClean="0">
                <a:solidFill>
                  <a:schemeClr val="bg1"/>
                </a:solidFill>
                <a:latin typeface="+mn-lt"/>
              </a:rPr>
              <a:t>nd Activities, Safety Guide No. </a:t>
            </a:r>
            <a:r>
              <a:rPr lang="hu-HU" sz="2000" b="0" dirty="0">
                <a:solidFill>
                  <a:schemeClr val="bg1"/>
                </a:solidFill>
              </a:rPr>
              <a:t>GS-G</a:t>
            </a:r>
            <a:r>
              <a:rPr lang="hu-HU" sz="2000" b="0" dirty="0" smtClean="0">
                <a:solidFill>
                  <a:schemeClr val="bg1"/>
                </a:solidFill>
                <a:latin typeface="+mn-lt"/>
              </a:rPr>
              <a:t>-3.1, IAEA, Vienna (2006).</a:t>
            </a:r>
          </a:p>
          <a:p>
            <a:pPr marL="342900" indent="-342900">
              <a:spcBef>
                <a:spcPts val="300"/>
              </a:spcBef>
              <a:buFont typeface="Arial" pitchFamily="34" charset="0"/>
              <a:buChar char="•"/>
            </a:pPr>
            <a:r>
              <a:rPr lang="hu-HU" sz="2000" b="0" dirty="0" smtClean="0">
                <a:solidFill>
                  <a:schemeClr val="bg1"/>
                </a:solidFill>
                <a:latin typeface="+mn-lt"/>
              </a:rPr>
              <a:t>International Atomic Energy Agency, The Management System </a:t>
            </a:r>
            <a:r>
              <a:rPr lang="en-US" sz="2000" b="0" dirty="0" smtClean="0">
                <a:solidFill>
                  <a:schemeClr val="bg1"/>
                </a:solidFill>
                <a:latin typeface="+mn-lt"/>
              </a:rPr>
              <a:t>f</a:t>
            </a:r>
            <a:r>
              <a:rPr lang="hu-HU" sz="2000" b="0" dirty="0" smtClean="0">
                <a:solidFill>
                  <a:schemeClr val="bg1"/>
                </a:solidFill>
                <a:latin typeface="+mn-lt"/>
              </a:rPr>
              <a:t>or Nuclear Installations, Safety Guide No. GS-G-3.5, IAEA, Vienna (2009).</a:t>
            </a:r>
            <a:endParaRPr lang="hu-HU" sz="2000" b="0" dirty="0">
              <a:solidFill>
                <a:schemeClr val="bg1"/>
              </a:solidFill>
              <a:latin typeface="+mn-lt"/>
            </a:endParaRPr>
          </a:p>
        </p:txBody>
      </p:sp>
      <p:sp>
        <p:nvSpPr>
          <p:cNvPr id="5" name="Title 1"/>
          <p:cNvSpPr txBox="1">
            <a:spLocks/>
          </p:cNvSpPr>
          <p:nvPr/>
        </p:nvSpPr>
        <p:spPr>
          <a:xfrm>
            <a:off x="0" y="1147006"/>
            <a:ext cx="9000000" cy="900000"/>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bg1"/>
                </a:solidFill>
                <a:latin typeface="Calibri" panose="020F0502020204030204" pitchFamily="34" charset="0"/>
                <a:ea typeface="+mj-ea"/>
                <a:cs typeface="+mj-cs"/>
              </a:defRPr>
            </a:lvl1pPr>
          </a:lstStyle>
          <a:p>
            <a:r>
              <a:rPr lang="hu-HU" dirty="0" smtClean="0"/>
              <a:t>References</a:t>
            </a:r>
            <a:endParaRPr lang="en-GB" dirty="0"/>
          </a:p>
        </p:txBody>
      </p:sp>
    </p:spTree>
    <p:extLst>
      <p:ext uri="{BB962C8B-B14F-4D97-AF65-F5344CB8AC3E}">
        <p14:creationId xmlns:p14="http://schemas.microsoft.com/office/powerpoint/2010/main" val="2316384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887" y="1293707"/>
            <a:ext cx="9461938" cy="4127284"/>
          </a:xfrm>
          <a:solidFill>
            <a:srgbClr val="FFFFCC"/>
          </a:solidFill>
          <a:ln w="19050">
            <a:solidFill>
              <a:srgbClr val="FF9900"/>
            </a:solidFill>
          </a:ln>
        </p:spPr>
        <p:txBody>
          <a:bodyPr wrap="square" lIns="288000" tIns="0" rIns="288000" bIns="0">
            <a:spAutoFit/>
          </a:bodyPr>
          <a:lstStyle/>
          <a:p>
            <a:pPr marL="0" indent="0" fontAlgn="base">
              <a:buClr>
                <a:srgbClr val="317DBF"/>
              </a:buClr>
              <a:buNone/>
            </a:pPr>
            <a:r>
              <a:rPr lang="en-GB" sz="2800" b="1" i="1" dirty="0" smtClean="0"/>
              <a:t>Integrated Management Systems </a:t>
            </a:r>
          </a:p>
          <a:p>
            <a:pPr marL="0" indent="0" fontAlgn="base">
              <a:buClr>
                <a:srgbClr val="317DBF"/>
              </a:buClr>
              <a:buNone/>
            </a:pPr>
            <a:r>
              <a:rPr lang="en-GB" sz="2400" i="1" dirty="0" smtClean="0">
                <a:latin typeface="+mn-lt"/>
                <a:cs typeface="Calibri" pitchFamily="34" charset="0"/>
              </a:rPr>
              <a:t>After </a:t>
            </a:r>
            <a:r>
              <a:rPr lang="en-GB" sz="2400" i="1" dirty="0">
                <a:latin typeface="+mn-lt"/>
                <a:cs typeface="Calibri" pitchFamily="34" charset="0"/>
              </a:rPr>
              <a:t>completing this chapter from Module </a:t>
            </a:r>
            <a:r>
              <a:rPr lang="en-GB" sz="2400" i="1" dirty="0" smtClean="0">
                <a:latin typeface="+mn-lt"/>
                <a:cs typeface="Calibri" pitchFamily="34" charset="0"/>
              </a:rPr>
              <a:t>21, </a:t>
            </a:r>
            <a:r>
              <a:rPr lang="en-GB" sz="2400" i="1" dirty="0">
                <a:latin typeface="+mn-lt"/>
                <a:cs typeface="Calibri" pitchFamily="34" charset="0"/>
              </a:rPr>
              <a:t>the trainee will be able to:</a:t>
            </a:r>
          </a:p>
          <a:p>
            <a:pPr marL="457200" lvl="0" indent="-457200" eaLnBrk="0" fontAlgn="base" hangingPunct="0">
              <a:spcBef>
                <a:spcPct val="20000"/>
              </a:spcBef>
              <a:spcAft>
                <a:spcPct val="0"/>
              </a:spcAft>
              <a:buClrTx/>
              <a:buSzTx/>
              <a:buFont typeface="+mj-lt"/>
              <a:buAutoNum type="arabicPeriod"/>
            </a:pPr>
            <a:r>
              <a:rPr lang="en-GB" sz="2400" i="1" dirty="0">
                <a:latin typeface="+mn-lt"/>
              </a:rPr>
              <a:t>Understand the relevant IAEA Safety Standards related to leadership, management for safety and  safety culture for establishing safety infrastructure for nuclear power program</a:t>
            </a:r>
          </a:p>
          <a:p>
            <a:pPr marL="457200" lvl="0" indent="-457200" eaLnBrk="0" fontAlgn="base" hangingPunct="0">
              <a:spcBef>
                <a:spcPct val="20000"/>
              </a:spcBef>
              <a:spcAft>
                <a:spcPct val="0"/>
              </a:spcAft>
              <a:buClrTx/>
              <a:buSzTx/>
              <a:buFont typeface="+mj-lt"/>
              <a:buAutoNum type="arabicPeriod"/>
            </a:pPr>
            <a:r>
              <a:rPr lang="en-GB" sz="2400" i="1" dirty="0">
                <a:latin typeface="+mn-lt"/>
              </a:rPr>
              <a:t>Describe the concept of an Integrated Management System</a:t>
            </a:r>
          </a:p>
          <a:p>
            <a:pPr marL="457200" lvl="0" indent="-457200" eaLnBrk="0" fontAlgn="base" hangingPunct="0">
              <a:spcBef>
                <a:spcPct val="20000"/>
              </a:spcBef>
              <a:spcAft>
                <a:spcPct val="0"/>
              </a:spcAft>
              <a:buClrTx/>
              <a:buSzTx/>
              <a:buFont typeface="+mj-lt"/>
              <a:buAutoNum type="arabicPeriod"/>
            </a:pPr>
            <a:r>
              <a:rPr lang="en-GB" sz="2400" i="1" dirty="0">
                <a:latin typeface="+mn-lt"/>
              </a:rPr>
              <a:t>Describe what an organization needs to consider when implementing Integrated Management System </a:t>
            </a:r>
          </a:p>
          <a:p>
            <a:pPr marL="457200" lvl="0" indent="-457200" eaLnBrk="0" fontAlgn="base" hangingPunct="0">
              <a:spcBef>
                <a:spcPct val="20000"/>
              </a:spcBef>
              <a:spcAft>
                <a:spcPct val="0"/>
              </a:spcAft>
              <a:buClrTx/>
              <a:buSzTx/>
              <a:buFont typeface="+mj-lt"/>
              <a:buAutoNum type="arabicPeriod"/>
            </a:pPr>
            <a:endParaRPr lang="en-GB" sz="2400" dirty="0" smtClean="0">
              <a:latin typeface="+mn-lt"/>
            </a:endParaRPr>
          </a:p>
        </p:txBody>
      </p:sp>
      <p:sp>
        <p:nvSpPr>
          <p:cNvPr id="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4</a:t>
            </a:fld>
            <a:endParaRPr lang="en-US" dirty="0"/>
          </a:p>
        </p:txBody>
      </p:sp>
      <p:sp>
        <p:nvSpPr>
          <p:cNvPr id="1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1"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7" name="Title 1"/>
          <p:cNvSpPr txBox="1">
            <a:spLocks/>
          </p:cNvSpPr>
          <p:nvPr/>
        </p:nvSpPr>
        <p:spPr>
          <a:xfrm>
            <a:off x="0" y="0"/>
            <a:ext cx="9906000" cy="900000"/>
          </a:xfrm>
          <a:prstGeom prst="rect">
            <a:avLst/>
          </a:prstGeom>
        </p:spPr>
        <p:txBody>
          <a:bodyPr vert="horz" lIns="72000" tIns="36000" rIns="0" bIns="0" rtlCol="0" anchor="ctr">
            <a:norm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r>
              <a:rPr lang="en-GB" kern="0" dirty="0">
                <a:latin typeface="Arial"/>
              </a:rPr>
              <a:t>Learning </a:t>
            </a:r>
            <a:r>
              <a:rPr lang="en-GB" kern="0" dirty="0" smtClean="0">
                <a:latin typeface="Arial"/>
              </a:rPr>
              <a:t>objectives</a:t>
            </a:r>
            <a:endParaRPr lang="en-GB" dirty="0">
              <a:latin typeface="+mn-lt"/>
            </a:endParaRPr>
          </a:p>
        </p:txBody>
      </p:sp>
    </p:spTree>
    <p:extLst>
      <p:ext uri="{BB962C8B-B14F-4D97-AF65-F5344CB8AC3E}">
        <p14:creationId xmlns:p14="http://schemas.microsoft.com/office/powerpoint/2010/main" val="2902192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705" y="1164464"/>
            <a:ext cx="9540000" cy="2029111"/>
          </a:xfrm>
        </p:spPr>
        <p:txBody>
          <a:bodyPr>
            <a:normAutofit lnSpcReduction="10000"/>
          </a:bodyPr>
          <a:lstStyle/>
          <a:p>
            <a:r>
              <a:rPr lang="hu-HU" sz="2800" dirty="0">
                <a:solidFill>
                  <a:schemeClr val="tx1"/>
                </a:solidFill>
              </a:rPr>
              <a:t>Introductory remarks if </a:t>
            </a:r>
            <a:r>
              <a:rPr lang="hu-HU" sz="2800" dirty="0" smtClean="0">
                <a:solidFill>
                  <a:schemeClr val="tx1"/>
                </a:solidFill>
              </a:rPr>
              <a:t>needed</a:t>
            </a:r>
            <a:endParaRPr lang="en-US" sz="2800" dirty="0" smtClean="0">
              <a:solidFill>
                <a:schemeClr val="tx1"/>
              </a:solidFill>
            </a:endParaRPr>
          </a:p>
          <a:p>
            <a:pPr>
              <a:spcBef>
                <a:spcPts val="0"/>
              </a:spcBef>
            </a:pPr>
            <a:r>
              <a:rPr lang="hu-HU" sz="2800" dirty="0">
                <a:solidFill>
                  <a:schemeClr val="tx1"/>
                </a:solidFill>
              </a:rPr>
              <a:t>Name of Lecturer</a:t>
            </a:r>
          </a:p>
          <a:p>
            <a:pPr>
              <a:spcBef>
                <a:spcPts val="0"/>
              </a:spcBef>
            </a:pPr>
            <a:r>
              <a:rPr lang="hu-HU" sz="2800" dirty="0" smtClean="0">
                <a:solidFill>
                  <a:schemeClr val="tx1"/>
                </a:solidFill>
              </a:rPr>
              <a:t>Organization</a:t>
            </a:r>
            <a:endParaRPr lang="en-US" sz="2800" dirty="0" smtClean="0">
              <a:solidFill>
                <a:schemeClr val="tx1"/>
              </a:solidFill>
            </a:endParaRPr>
          </a:p>
          <a:p>
            <a:pPr>
              <a:spcBef>
                <a:spcPts val="0"/>
              </a:spcBef>
            </a:pPr>
            <a:r>
              <a:rPr lang="en-US" sz="2800" dirty="0" smtClean="0">
                <a:solidFill>
                  <a:schemeClr val="tx1"/>
                </a:solidFill>
              </a:rPr>
              <a:t>Experience</a:t>
            </a:r>
            <a:endParaRPr lang="hu-HU" sz="2800" dirty="0">
              <a:solidFill>
                <a:schemeClr val="tx1"/>
              </a:solidFill>
            </a:endParaRPr>
          </a:p>
          <a:p>
            <a:pPr>
              <a:spcBef>
                <a:spcPts val="0"/>
              </a:spcBef>
            </a:pPr>
            <a:r>
              <a:rPr lang="hu-HU" sz="2800" dirty="0">
                <a:solidFill>
                  <a:schemeClr val="tx1"/>
                </a:solidFill>
              </a:rPr>
              <a:t>Email address</a:t>
            </a:r>
            <a:endParaRPr lang="en-GB" sz="2800" dirty="0">
              <a:solidFill>
                <a:schemeClr val="tx1"/>
              </a:solidFill>
            </a:endParaRPr>
          </a:p>
          <a:p>
            <a:endParaRPr lang="en-GB" dirty="0">
              <a:solidFill>
                <a:schemeClr val="tx1"/>
              </a:solidFill>
            </a:endParaRPr>
          </a:p>
        </p:txBody>
      </p:sp>
      <p:sp>
        <p:nvSpPr>
          <p:cNvPr id="7" name="Rectangle 3"/>
          <p:cNvSpPr txBox="1">
            <a:spLocks noChangeArrowheads="1"/>
          </p:cNvSpPr>
          <p:nvPr/>
        </p:nvSpPr>
        <p:spPr>
          <a:xfrm>
            <a:off x="439553" y="3847493"/>
            <a:ext cx="8745390" cy="1434191"/>
          </a:xfrm>
          <a:prstGeom prst="rect">
            <a:avLst/>
          </a:prstGeom>
        </p:spPr>
        <p:txBody>
          <a:bodyPr vert="horz" lIns="72000" tIns="36000" rIns="0" bIns="0" rtlCol="0">
            <a:no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eaLnBrk="0" fontAlgn="base" hangingPunct="0">
              <a:spcBef>
                <a:spcPct val="20000"/>
              </a:spcBef>
              <a:spcAft>
                <a:spcPct val="0"/>
              </a:spcAft>
              <a:buClrTx/>
              <a:buSzTx/>
              <a:buNone/>
            </a:pPr>
            <a:r>
              <a:rPr lang="en-US" sz="2800" dirty="0" smtClean="0">
                <a:solidFill>
                  <a:schemeClr val="tx1"/>
                </a:solidFill>
              </a:rPr>
              <a:t>The objective of this presentation is to give an introduction to </a:t>
            </a:r>
            <a:r>
              <a:rPr lang="en-GB" sz="2800" dirty="0" smtClean="0">
                <a:solidFill>
                  <a:schemeClr val="tx1"/>
                </a:solidFill>
              </a:rPr>
              <a:t>the IAEA approach on the Integrated Management System  and guidance for implementing the requirements.</a:t>
            </a:r>
            <a:endParaRPr lang="en-US" sz="2800" dirty="0" smtClean="0">
              <a:solidFill>
                <a:schemeClr val="tx1"/>
              </a:solidFill>
            </a:endParaRPr>
          </a:p>
        </p:txBody>
      </p:sp>
      <p:sp>
        <p:nvSpPr>
          <p:cNvPr id="10"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5</a:t>
            </a:fld>
            <a:endParaRPr lang="en-US" dirty="0"/>
          </a:p>
        </p:txBody>
      </p:sp>
      <p:sp>
        <p:nvSpPr>
          <p:cNvPr id="11"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9" name="Title 1"/>
          <p:cNvSpPr>
            <a:spLocks noGrp="1"/>
          </p:cNvSpPr>
          <p:nvPr>
            <p:ph type="title"/>
          </p:nvPr>
        </p:nvSpPr>
        <p:spPr>
          <a:xfrm>
            <a:off x="0" y="0"/>
            <a:ext cx="9906000" cy="900000"/>
          </a:xfrm>
        </p:spPr>
        <p:txBody>
          <a:bodyPr>
            <a:normAutofit/>
          </a:bodyPr>
          <a:lstStyle/>
          <a:p>
            <a:r>
              <a:rPr lang="en-GB" dirty="0" smtClean="0">
                <a:latin typeface="+mn-lt"/>
              </a:rPr>
              <a:t>Introduction</a:t>
            </a:r>
            <a:endParaRPr lang="en-GB" dirty="0">
              <a:latin typeface="+mn-lt"/>
            </a:endParaRPr>
          </a:p>
        </p:txBody>
      </p:sp>
    </p:spTree>
    <p:extLst>
      <p:ext uri="{BB962C8B-B14F-4D97-AF65-F5344CB8AC3E}">
        <p14:creationId xmlns:p14="http://schemas.microsoft.com/office/powerpoint/2010/main" val="12863314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0"/>
            <a:ext cx="9906000" cy="900000"/>
          </a:xfrm>
        </p:spPr>
        <p:txBody>
          <a:bodyPr>
            <a:normAutofit/>
          </a:bodyPr>
          <a:lstStyle/>
          <a:p>
            <a:r>
              <a:rPr lang="en-GB" dirty="0" smtClean="0">
                <a:latin typeface="+mn-lt"/>
              </a:rPr>
              <a:t>Introduction</a:t>
            </a:r>
            <a:endParaRPr lang="en-GB" dirty="0">
              <a:latin typeface="+mn-lt"/>
            </a:endParaRPr>
          </a:p>
        </p:txBody>
      </p:sp>
      <p:sp>
        <p:nvSpPr>
          <p:cNvPr id="7"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6</a:t>
            </a:fld>
            <a:endParaRPr lang="en-US" dirty="0"/>
          </a:p>
        </p:txBody>
      </p:sp>
      <p:sp>
        <p:nvSpPr>
          <p:cNvPr id="9"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0"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
        <p:nvSpPr>
          <p:cNvPr id="11" name="Rectangle 3"/>
          <p:cNvSpPr txBox="1">
            <a:spLocks noChangeArrowheads="1"/>
          </p:cNvSpPr>
          <p:nvPr/>
        </p:nvSpPr>
        <p:spPr>
          <a:xfrm>
            <a:off x="157654" y="820726"/>
            <a:ext cx="9553904" cy="5688012"/>
          </a:xfrm>
          <a:prstGeom prst="rect">
            <a:avLst/>
          </a:prstGeom>
        </p:spPr>
        <p:txBody>
          <a:bodyPr vert="horz" lIns="72000" tIns="36000" rIns="0" bIns="0" rtlCol="0">
            <a:normAutofit/>
          </a:bodyPr>
          <a:lstStyle>
            <a:lvl1pPr marL="360000" indent="-360000" algn="l" defTabSz="900000" rtl="0" eaLnBrk="1" latinLnBrk="0" hangingPunct="1">
              <a:spcBef>
                <a:spcPts val="600"/>
              </a:spcBef>
              <a:buFont typeface="Arial" panose="020B0604020202020204" pitchFamily="34" charset="0"/>
              <a:buChar char="•"/>
              <a:defRPr sz="3200" kern="1200">
                <a:solidFill>
                  <a:srgbClr val="000000"/>
                </a:solidFill>
                <a:latin typeface="Calibri" panose="020F0502020204030204" pitchFamily="34" charset="0"/>
                <a:ea typeface="+mn-ea"/>
                <a:cs typeface="+mn-cs"/>
              </a:defRPr>
            </a:lvl1pPr>
            <a:lvl2pPr marL="720000" indent="-288000" algn="l" defTabSz="914400" rtl="0" eaLnBrk="1" latinLnBrk="0" hangingPunct="1">
              <a:spcBef>
                <a:spcPts val="600"/>
              </a:spcBef>
              <a:buFont typeface="Arial" panose="020B0604020202020204" pitchFamily="34" charset="0"/>
              <a:buChar char="–"/>
              <a:defRPr sz="2800" kern="1200">
                <a:solidFill>
                  <a:srgbClr val="000000"/>
                </a:solidFill>
                <a:latin typeface="Calibri" panose="020F0502020204030204" pitchFamily="34" charset="0"/>
                <a:ea typeface="+mn-ea"/>
                <a:cs typeface="+mn-cs"/>
              </a:defRPr>
            </a:lvl2pPr>
            <a:lvl3pPr marL="10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3pPr>
            <a:lvl4pPr marL="1584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4pPr>
            <a:lvl5pPr marL="1980000" indent="-216000" algn="l" defTabSz="914400" rtl="0" eaLnBrk="1" latinLnBrk="0" hangingPunct="1">
              <a:spcBef>
                <a:spcPts val="600"/>
              </a:spcBef>
              <a:buFont typeface="Arial" panose="020B0604020202020204" pitchFamily="34" charset="0"/>
              <a:buChar char="»"/>
              <a:defRPr sz="2400" kern="1200">
                <a:solidFill>
                  <a:srgbClr val="000000"/>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spcAft>
                <a:spcPts val="600"/>
              </a:spcAft>
              <a:buNone/>
            </a:pPr>
            <a:r>
              <a:rPr lang="en-GB" sz="2400" dirty="0">
                <a:latin typeface="+mn-lt"/>
              </a:rPr>
              <a:t>Need for Implementation of Management System</a:t>
            </a:r>
            <a:endParaRPr lang="en-GB" sz="2400" dirty="0" smtClean="0">
              <a:latin typeface="+mn-lt"/>
            </a:endParaRPr>
          </a:p>
          <a:p>
            <a:pPr marL="236538" indent="-236538">
              <a:spcBef>
                <a:spcPct val="0"/>
              </a:spcBef>
              <a:spcAft>
                <a:spcPts val="600"/>
              </a:spcAft>
            </a:pPr>
            <a:r>
              <a:rPr lang="en-GB" sz="2000" dirty="0" smtClean="0">
                <a:latin typeface="+mn-lt"/>
              </a:rPr>
              <a:t>decision to launch a nuclear power programme implies a governmental commitment at national and international levels;</a:t>
            </a:r>
          </a:p>
          <a:p>
            <a:pPr marL="236538" indent="-236538">
              <a:spcBef>
                <a:spcPct val="0"/>
              </a:spcBef>
              <a:spcAft>
                <a:spcPts val="600"/>
              </a:spcAft>
            </a:pPr>
            <a:r>
              <a:rPr lang="en-GB" sz="2000" dirty="0" smtClean="0">
                <a:latin typeface="+mn-lt"/>
              </a:rPr>
              <a:t>it requires establishment of a legal and governmental infrastructure with an independent regulatory system;</a:t>
            </a:r>
          </a:p>
          <a:p>
            <a:pPr marL="236538" indent="-236538">
              <a:spcBef>
                <a:spcPct val="0"/>
              </a:spcBef>
              <a:spcAft>
                <a:spcPts val="600"/>
              </a:spcAft>
            </a:pPr>
            <a:r>
              <a:rPr lang="en-GB" sz="2000" dirty="0" smtClean="0">
                <a:latin typeface="+mn-lt"/>
              </a:rPr>
              <a:t>which ensures that nuclear facilities and materials are handled and operated safely and securely fulfilling the international safety obligations;</a:t>
            </a:r>
          </a:p>
          <a:p>
            <a:pPr marL="236538" indent="-236538">
              <a:spcBef>
                <a:spcPct val="0"/>
              </a:spcBef>
              <a:spcAft>
                <a:spcPts val="600"/>
              </a:spcAft>
            </a:pPr>
            <a:r>
              <a:rPr lang="en-GB" sz="2000" dirty="0" smtClean="0">
                <a:latin typeface="+mn-lt"/>
              </a:rPr>
              <a:t>to ensure that regulatory functions are managed effectively and efficiently in an integrated and coherent manner, the regulatory body has to implement the management system;</a:t>
            </a:r>
          </a:p>
          <a:p>
            <a:pPr marL="236538" indent="-236538">
              <a:spcBef>
                <a:spcPct val="0"/>
              </a:spcBef>
              <a:spcAft>
                <a:spcPts val="600"/>
              </a:spcAft>
            </a:pPr>
            <a:r>
              <a:rPr lang="en-GB" sz="2000" dirty="0" smtClean="0">
                <a:latin typeface="+mn-lt"/>
              </a:rPr>
              <a:t>regulatory body has to implement the requirements set out in the Safety Standards “Leadership and Management for Safety (GSR Part 2)” in order to perform its functions effectively and efficiently;</a:t>
            </a:r>
          </a:p>
          <a:p>
            <a:pPr marL="236538" indent="-236538">
              <a:spcBef>
                <a:spcPct val="0"/>
              </a:spcBef>
              <a:spcAft>
                <a:spcPts val="600"/>
              </a:spcAft>
            </a:pPr>
            <a:r>
              <a:rPr lang="en-GB" sz="2000" dirty="0" smtClean="0">
                <a:latin typeface="+mn-lt"/>
              </a:rPr>
              <a:t>regulatory body needs to fully integrate the human resources, processes and physical resources of the organization to maintain a high level of performance in regulating facilities and activities.</a:t>
            </a:r>
          </a:p>
          <a:p>
            <a:pPr>
              <a:spcBef>
                <a:spcPct val="0"/>
              </a:spcBef>
              <a:spcAft>
                <a:spcPts val="600"/>
              </a:spcAft>
            </a:pPr>
            <a:endParaRPr lang="en-GB" sz="2000" dirty="0" smtClean="0">
              <a:latin typeface="+mn-lt"/>
            </a:endParaRPr>
          </a:p>
          <a:p>
            <a:pPr>
              <a:spcBef>
                <a:spcPct val="0"/>
              </a:spcBef>
              <a:spcAft>
                <a:spcPts val="600"/>
              </a:spcAft>
            </a:pPr>
            <a:endParaRPr lang="en-GB" sz="2000" dirty="0" smtClean="0">
              <a:latin typeface="+mn-lt"/>
            </a:endParaRPr>
          </a:p>
          <a:p>
            <a:pPr>
              <a:spcBef>
                <a:spcPct val="0"/>
              </a:spcBef>
              <a:spcAft>
                <a:spcPts val="600"/>
              </a:spcAft>
            </a:pPr>
            <a:endParaRPr lang="en-GB" sz="2000" dirty="0" smtClean="0">
              <a:latin typeface="+mn-lt"/>
            </a:endParaRPr>
          </a:p>
        </p:txBody>
      </p:sp>
    </p:spTree>
    <p:extLst>
      <p:ext uri="{BB962C8B-B14F-4D97-AF65-F5344CB8AC3E}">
        <p14:creationId xmlns:p14="http://schemas.microsoft.com/office/powerpoint/2010/main" val="233264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04717" y="1090822"/>
            <a:ext cx="4872251" cy="900000"/>
          </a:xfrm>
          <a:prstGeom prst="rect">
            <a:avLst/>
          </a:prstGeom>
        </p:spPr>
        <p:txBody>
          <a:bodyPr/>
          <a:lstStyle>
            <a:lvl1pPr algn="l" defTabSz="914400" rtl="0" eaLnBrk="1" latinLnBrk="0" hangingPunct="1">
              <a:spcBef>
                <a:spcPct val="0"/>
              </a:spcBef>
              <a:buNone/>
              <a:defRPr sz="3600" b="1" kern="1200">
                <a:solidFill>
                  <a:schemeClr val="tx2"/>
                </a:solidFill>
                <a:latin typeface="Calibri" panose="020F0502020204030204" pitchFamily="34" charset="0"/>
                <a:ea typeface="+mj-ea"/>
                <a:cs typeface="+mj-cs"/>
              </a:defRPr>
            </a:lvl1pPr>
          </a:lstStyle>
          <a:p>
            <a:pPr marL="457200" indent="-457200">
              <a:spcBef>
                <a:spcPts val="600"/>
              </a:spcBef>
            </a:pPr>
            <a:r>
              <a:rPr lang="en-US" dirty="0" smtClean="0"/>
              <a:t>IAEA Safety Standards</a:t>
            </a:r>
            <a:endParaRPr lang="en-GB" dirty="0" smtClean="0"/>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a:xfrm>
            <a:off x="5119708" y="1737192"/>
            <a:ext cx="4351837" cy="2270076"/>
          </a:xfrm>
          <a:prstGeom prst="rect">
            <a:avLst/>
          </a:prstGeom>
          <a:ln>
            <a:noFill/>
          </a:ln>
          <a:effectLst>
            <a:outerShdw blurRad="292100" dist="139700" dir="2700000" algn="tl" rotWithShape="0">
              <a:srgbClr val="333333">
                <a:alpha val="65000"/>
              </a:srgbClr>
            </a:outerShdw>
          </a:effec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37027" y="4176217"/>
            <a:ext cx="2316381" cy="2350892"/>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Espace réservé du contenu 6"/>
          <p:cNvPicPr>
            <a:picLocks/>
          </p:cNvPicPr>
          <p:nvPr/>
        </p:nvPicPr>
        <p:blipFill>
          <a:blip r:embed="rId5">
            <a:extLst>
              <a:ext uri="{28A0092B-C50C-407E-A947-70E740481C1C}">
                <a14:useLocalDpi xmlns:a14="http://schemas.microsoft.com/office/drawing/2010/main" val="0"/>
              </a:ext>
            </a:extLst>
          </a:blip>
          <a:stretch>
            <a:fillRect/>
          </a:stretch>
        </p:blipFill>
        <p:spPr bwMode="auto">
          <a:xfrm>
            <a:off x="627797" y="2110852"/>
            <a:ext cx="3643951" cy="3907811"/>
          </a:xfrm>
          <a:prstGeom prst="rect">
            <a:avLst/>
          </a:prstGeom>
          <a:noFill/>
          <a:ln>
            <a:noFill/>
          </a:ln>
        </p:spPr>
      </p:pic>
      <p:sp>
        <p:nvSpPr>
          <p:cNvPr id="7" name="Rectangle 6"/>
          <p:cNvSpPr/>
          <p:nvPr/>
        </p:nvSpPr>
        <p:spPr>
          <a:xfrm>
            <a:off x="-34693" y="5999990"/>
            <a:ext cx="4953000" cy="707886"/>
          </a:xfrm>
          <a:prstGeom prst="rect">
            <a:avLst/>
          </a:prstGeom>
        </p:spPr>
        <p:txBody>
          <a:bodyPr>
            <a:spAutoFit/>
          </a:bodyPr>
          <a:lstStyle/>
          <a:p>
            <a:pPr algn="ctr"/>
            <a:r>
              <a:rPr lang="en-GB" sz="2000" b="1" dirty="0" smtClean="0"/>
              <a:t>A global reference for protecting people and the environment</a:t>
            </a:r>
            <a:endParaRPr lang="en-GB" sz="2000" b="1" dirty="0"/>
          </a:p>
        </p:txBody>
      </p:sp>
      <p:sp>
        <p:nvSpPr>
          <p:cNvPr id="8" name="Rectangle 7"/>
          <p:cNvSpPr/>
          <p:nvPr/>
        </p:nvSpPr>
        <p:spPr>
          <a:xfrm rot="19517023">
            <a:off x="1719418" y="3450277"/>
            <a:ext cx="6266333" cy="1569660"/>
          </a:xfrm>
          <a:prstGeom prst="rect">
            <a:avLst/>
          </a:prstGeom>
        </p:spPr>
        <p:txBody>
          <a:bodyPr wrap="square">
            <a:spAutoFit/>
          </a:bodyPr>
          <a:lstStyle/>
          <a:p>
            <a:pPr algn="ctr"/>
            <a:r>
              <a:rPr lang="en-GB" sz="9600" b="1" dirty="0" smtClean="0">
                <a:solidFill>
                  <a:schemeClr val="bg1">
                    <a:lumMod val="65000"/>
                  </a:schemeClr>
                </a:solidFill>
              </a:rPr>
              <a:t>Recap</a:t>
            </a:r>
            <a:endParaRPr lang="en-GB" sz="9600" b="1" dirty="0">
              <a:solidFill>
                <a:schemeClr val="bg1">
                  <a:lumMod val="65000"/>
                </a:schemeClr>
              </a:solidFill>
            </a:endParaRPr>
          </a:p>
        </p:txBody>
      </p:sp>
    </p:spTree>
    <p:extLst>
      <p:ext uri="{BB962C8B-B14F-4D97-AF65-F5344CB8AC3E}">
        <p14:creationId xmlns:p14="http://schemas.microsoft.com/office/powerpoint/2010/main" val="50812207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641445" y="914400"/>
            <a:ext cx="8720919" cy="5494128"/>
            <a:chOff x="700" y="1106"/>
            <a:chExt cx="4272" cy="2878"/>
          </a:xfrm>
        </p:grpSpPr>
        <p:sp>
          <p:nvSpPr>
            <p:cNvPr id="13318" name="AutoShape 2"/>
            <p:cNvSpPr>
              <a:spLocks noChangeArrowheads="1"/>
            </p:cNvSpPr>
            <p:nvPr/>
          </p:nvSpPr>
          <p:spPr bwMode="auto">
            <a:xfrm>
              <a:off x="705" y="1106"/>
              <a:ext cx="1047" cy="590"/>
            </a:xfrm>
            <a:prstGeom prst="flowChartProcess">
              <a:avLst/>
            </a:prstGeom>
            <a:solidFill>
              <a:srgbClr val="FFC00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1.</a:t>
              </a:r>
            </a:p>
            <a:p>
              <a:r>
                <a:rPr lang="en-GB" sz="1600" b="1" dirty="0" smtClean="0">
                  <a:solidFill>
                    <a:srgbClr val="000000"/>
                  </a:solidFill>
                  <a:ea typeface="MS PGothic" pitchFamily="34" charset="-128"/>
                </a:rPr>
                <a:t>Responsibility </a:t>
              </a:r>
              <a:endParaRPr lang="en-GB" sz="1600" b="1" dirty="0">
                <a:solidFill>
                  <a:srgbClr val="000000"/>
                </a:solidFill>
                <a:ea typeface="MS PGothic" pitchFamily="34" charset="-128"/>
              </a:endParaRPr>
            </a:p>
            <a:p>
              <a:r>
                <a:rPr lang="en-GB" sz="1600" b="1" dirty="0" smtClean="0">
                  <a:solidFill>
                    <a:srgbClr val="000000"/>
                  </a:solidFill>
                  <a:ea typeface="MS PGothic" pitchFamily="34" charset="-128"/>
                </a:rPr>
                <a:t>For  Safety</a:t>
              </a:r>
              <a:endParaRPr lang="en-GB" sz="1600" b="1" dirty="0">
                <a:solidFill>
                  <a:srgbClr val="000000"/>
                </a:solidFill>
                <a:ea typeface="MS PGothic" pitchFamily="34" charset="-128"/>
              </a:endParaRPr>
            </a:p>
          </p:txBody>
        </p:sp>
        <p:sp>
          <p:nvSpPr>
            <p:cNvPr id="13319" name="AutoShape 4"/>
            <p:cNvSpPr>
              <a:spLocks noChangeArrowheads="1"/>
            </p:cNvSpPr>
            <p:nvPr/>
          </p:nvSpPr>
          <p:spPr bwMode="auto">
            <a:xfrm>
              <a:off x="700" y="1845"/>
              <a:ext cx="1052" cy="514"/>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2.</a:t>
              </a:r>
            </a:p>
            <a:p>
              <a:r>
                <a:rPr lang="en-GB" sz="1600" b="1" dirty="0" smtClean="0">
                  <a:solidFill>
                    <a:srgbClr val="000000"/>
                  </a:solidFill>
                  <a:ea typeface="MS PGothic" pitchFamily="34" charset="-128"/>
                </a:rPr>
                <a:t>Role </a:t>
              </a:r>
              <a:r>
                <a:rPr lang="en-GB" sz="1600" b="1" dirty="0">
                  <a:solidFill>
                    <a:srgbClr val="000000"/>
                  </a:solidFill>
                  <a:ea typeface="MS PGothic" pitchFamily="34" charset="-128"/>
                </a:rPr>
                <a:t>of </a:t>
              </a:r>
              <a:r>
                <a:rPr lang="en-GB" sz="1600" b="1" dirty="0" smtClean="0">
                  <a:solidFill>
                    <a:srgbClr val="000000"/>
                  </a:solidFill>
                  <a:ea typeface="MS PGothic" pitchFamily="34" charset="-128"/>
                </a:rPr>
                <a:t>Government</a:t>
              </a:r>
              <a:endParaRPr lang="en-GB" sz="1600" b="1" dirty="0">
                <a:solidFill>
                  <a:srgbClr val="000000"/>
                </a:solidFill>
                <a:ea typeface="MS PGothic" pitchFamily="34" charset="-128"/>
              </a:endParaRPr>
            </a:p>
          </p:txBody>
        </p:sp>
        <p:sp>
          <p:nvSpPr>
            <p:cNvPr id="13320" name="AutoShape 5"/>
            <p:cNvSpPr>
              <a:spLocks noChangeArrowheads="1"/>
            </p:cNvSpPr>
            <p:nvPr/>
          </p:nvSpPr>
          <p:spPr bwMode="auto">
            <a:xfrm>
              <a:off x="700" y="2585"/>
              <a:ext cx="1045" cy="590"/>
            </a:xfrm>
            <a:prstGeom prst="flowChartProcess">
              <a:avLst/>
            </a:prstGeom>
            <a:solidFill>
              <a:srgbClr val="FFC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r>
                <a:rPr lang="en-GB" sz="1600" b="1" dirty="0" smtClean="0">
                  <a:solidFill>
                    <a:srgbClr val="000000"/>
                  </a:solidFill>
                  <a:ea typeface="MS PGothic" pitchFamily="34" charset="-128"/>
                </a:rPr>
                <a:t>Principle 3.</a:t>
              </a:r>
            </a:p>
            <a:p>
              <a:r>
                <a:rPr lang="en-GB" sz="1600" b="1" dirty="0" smtClean="0">
                  <a:solidFill>
                    <a:srgbClr val="000000"/>
                  </a:solidFill>
                  <a:ea typeface="MS PGothic" pitchFamily="34" charset="-128"/>
                </a:rPr>
                <a:t>Leadership </a:t>
              </a:r>
              <a:r>
                <a:rPr lang="en-GB" sz="1600" b="1" dirty="0">
                  <a:solidFill>
                    <a:srgbClr val="000000"/>
                  </a:solidFill>
                  <a:ea typeface="MS PGothic" pitchFamily="34" charset="-128"/>
                </a:rPr>
                <a:t>and </a:t>
              </a:r>
            </a:p>
            <a:p>
              <a:r>
                <a:rPr lang="en-GB" sz="1600" b="1" dirty="0" smtClean="0">
                  <a:solidFill>
                    <a:srgbClr val="000000"/>
                  </a:solidFill>
                  <a:ea typeface="MS PGothic" pitchFamily="34" charset="-128"/>
                </a:rPr>
                <a:t>Management for </a:t>
              </a:r>
            </a:p>
            <a:p>
              <a:r>
                <a:rPr lang="en-GB" sz="1600" b="1" dirty="0" smtClean="0">
                  <a:solidFill>
                    <a:srgbClr val="000000"/>
                  </a:solidFill>
                  <a:ea typeface="MS PGothic" pitchFamily="34" charset="-128"/>
                </a:rPr>
                <a:t>Safety</a:t>
              </a:r>
              <a:endParaRPr lang="en-GB" sz="1600" b="1" dirty="0">
                <a:solidFill>
                  <a:srgbClr val="000000"/>
                </a:solidFill>
                <a:ea typeface="MS PGothic" pitchFamily="34" charset="-128"/>
              </a:endParaRPr>
            </a:p>
          </p:txBody>
        </p:sp>
        <p:sp>
          <p:nvSpPr>
            <p:cNvPr id="13321" name="AutoShape 6"/>
            <p:cNvSpPr>
              <a:spLocks noChangeArrowheads="1"/>
            </p:cNvSpPr>
            <p:nvPr/>
          </p:nvSpPr>
          <p:spPr bwMode="auto">
            <a:xfrm>
              <a:off x="700" y="3371"/>
              <a:ext cx="1030" cy="590"/>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4.</a:t>
              </a:r>
            </a:p>
            <a:p>
              <a:r>
                <a:rPr lang="en-GB" sz="1600" b="1" dirty="0" smtClean="0">
                  <a:solidFill>
                    <a:srgbClr val="000000"/>
                  </a:solidFill>
                  <a:ea typeface="MS PGothic" pitchFamily="34" charset="-128"/>
                </a:rPr>
                <a:t>Justification </a:t>
              </a:r>
              <a:r>
                <a:rPr lang="en-GB" sz="1600" b="1" dirty="0">
                  <a:solidFill>
                    <a:srgbClr val="000000"/>
                  </a:solidFill>
                  <a:ea typeface="MS PGothic" pitchFamily="34" charset="-128"/>
                </a:rPr>
                <a:t>of </a:t>
              </a:r>
            </a:p>
            <a:p>
              <a:r>
                <a:rPr lang="en-GB" sz="1600" b="1" dirty="0">
                  <a:solidFill>
                    <a:srgbClr val="000000"/>
                  </a:solidFill>
                  <a:ea typeface="MS PGothic" pitchFamily="34" charset="-128"/>
                </a:rPr>
                <a:t>Facilities and </a:t>
              </a:r>
            </a:p>
            <a:p>
              <a:r>
                <a:rPr lang="en-GB" sz="1600" b="1" dirty="0">
                  <a:solidFill>
                    <a:srgbClr val="000000"/>
                  </a:solidFill>
                  <a:ea typeface="MS PGothic" pitchFamily="34" charset="-128"/>
                </a:rPr>
                <a:t>Activities</a:t>
              </a:r>
            </a:p>
          </p:txBody>
        </p:sp>
        <p:sp>
          <p:nvSpPr>
            <p:cNvPr id="13322" name="AutoShape 7"/>
            <p:cNvSpPr>
              <a:spLocks noChangeArrowheads="1"/>
            </p:cNvSpPr>
            <p:nvPr/>
          </p:nvSpPr>
          <p:spPr bwMode="auto">
            <a:xfrm>
              <a:off x="1861" y="3371"/>
              <a:ext cx="964" cy="590"/>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5.</a:t>
              </a:r>
            </a:p>
            <a:p>
              <a:r>
                <a:rPr lang="en-GB" sz="1600" b="1" dirty="0" smtClean="0">
                  <a:solidFill>
                    <a:srgbClr val="000000"/>
                  </a:solidFill>
                  <a:ea typeface="MS PGothic" pitchFamily="34" charset="-128"/>
                </a:rPr>
                <a:t>Optimization  of </a:t>
              </a:r>
            </a:p>
            <a:p>
              <a:r>
                <a:rPr lang="en-GB" sz="1600" b="1" dirty="0" smtClean="0">
                  <a:solidFill>
                    <a:srgbClr val="000000"/>
                  </a:solidFill>
                  <a:ea typeface="MS PGothic" pitchFamily="34" charset="-128"/>
                </a:rPr>
                <a:t>Protection</a:t>
              </a:r>
              <a:endParaRPr lang="en-GB" sz="1600" b="1" dirty="0">
                <a:solidFill>
                  <a:srgbClr val="000000"/>
                </a:solidFill>
                <a:ea typeface="MS PGothic" pitchFamily="34" charset="-128"/>
              </a:endParaRPr>
            </a:p>
          </p:txBody>
        </p:sp>
        <p:sp>
          <p:nvSpPr>
            <p:cNvPr id="13323" name="AutoShape 8"/>
            <p:cNvSpPr>
              <a:spLocks noChangeArrowheads="1"/>
            </p:cNvSpPr>
            <p:nvPr/>
          </p:nvSpPr>
          <p:spPr bwMode="auto">
            <a:xfrm>
              <a:off x="2950" y="3394"/>
              <a:ext cx="817" cy="590"/>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6.</a:t>
              </a:r>
            </a:p>
            <a:p>
              <a:r>
                <a:rPr lang="en-GB" sz="1600" b="1" dirty="0" smtClean="0">
                  <a:solidFill>
                    <a:srgbClr val="000000"/>
                  </a:solidFill>
                  <a:ea typeface="MS PGothic" pitchFamily="34" charset="-128"/>
                </a:rPr>
                <a:t>Limitation </a:t>
              </a:r>
              <a:r>
                <a:rPr lang="en-GB" sz="1600" b="1" dirty="0">
                  <a:solidFill>
                    <a:srgbClr val="000000"/>
                  </a:solidFill>
                  <a:ea typeface="MS PGothic" pitchFamily="34" charset="-128"/>
                </a:rPr>
                <a:t>of </a:t>
              </a:r>
            </a:p>
            <a:p>
              <a:r>
                <a:rPr lang="en-GB" sz="1600" b="1" dirty="0">
                  <a:solidFill>
                    <a:srgbClr val="000000"/>
                  </a:solidFill>
                  <a:ea typeface="MS PGothic" pitchFamily="34" charset="-128"/>
                </a:rPr>
                <a:t>Risks to</a:t>
              </a:r>
            </a:p>
            <a:p>
              <a:r>
                <a:rPr lang="en-GB" sz="1600" b="1" dirty="0">
                  <a:solidFill>
                    <a:srgbClr val="000000"/>
                  </a:solidFill>
                  <a:ea typeface="MS PGothic" pitchFamily="34" charset="-128"/>
                </a:rPr>
                <a:t>Individuals</a:t>
              </a:r>
            </a:p>
          </p:txBody>
        </p:sp>
        <p:sp>
          <p:nvSpPr>
            <p:cNvPr id="13324" name="AutoShape 9"/>
            <p:cNvSpPr>
              <a:spLocks noChangeArrowheads="1"/>
            </p:cNvSpPr>
            <p:nvPr/>
          </p:nvSpPr>
          <p:spPr bwMode="auto">
            <a:xfrm>
              <a:off x="3863" y="3363"/>
              <a:ext cx="1109" cy="590"/>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10.</a:t>
              </a:r>
            </a:p>
            <a:p>
              <a:r>
                <a:rPr lang="en-GB" sz="1600" b="1" dirty="0" smtClean="0">
                  <a:solidFill>
                    <a:srgbClr val="000000"/>
                  </a:solidFill>
                  <a:ea typeface="MS PGothic" pitchFamily="34" charset="-128"/>
                </a:rPr>
                <a:t>Protection of Present</a:t>
              </a:r>
            </a:p>
            <a:p>
              <a:r>
                <a:rPr lang="en-GB" sz="1600" b="1" dirty="0" smtClean="0">
                  <a:solidFill>
                    <a:srgbClr val="000000"/>
                  </a:solidFill>
                  <a:ea typeface="MS PGothic" pitchFamily="34" charset="-128"/>
                </a:rPr>
                <a:t>And Future Generations</a:t>
              </a:r>
              <a:endParaRPr lang="en-GB" sz="1600" b="1" dirty="0">
                <a:solidFill>
                  <a:srgbClr val="000000"/>
                </a:solidFill>
                <a:ea typeface="MS PGothic" pitchFamily="34" charset="-128"/>
              </a:endParaRPr>
            </a:p>
          </p:txBody>
        </p:sp>
        <p:sp>
          <p:nvSpPr>
            <p:cNvPr id="13325" name="AutoShape 12"/>
            <p:cNvSpPr>
              <a:spLocks noChangeArrowheads="1"/>
            </p:cNvSpPr>
            <p:nvPr/>
          </p:nvSpPr>
          <p:spPr bwMode="auto">
            <a:xfrm>
              <a:off x="3798" y="1119"/>
              <a:ext cx="1169" cy="636"/>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7.</a:t>
              </a:r>
            </a:p>
            <a:p>
              <a:r>
                <a:rPr lang="en-GB" sz="1600" b="1" dirty="0" smtClean="0">
                  <a:solidFill>
                    <a:srgbClr val="000000"/>
                  </a:solidFill>
                  <a:ea typeface="MS PGothic" pitchFamily="34" charset="-128"/>
                </a:rPr>
                <a:t>Protective Actions </a:t>
              </a:r>
              <a:r>
                <a:rPr lang="en-GB" sz="1600" b="1" dirty="0">
                  <a:solidFill>
                    <a:srgbClr val="000000"/>
                  </a:solidFill>
                  <a:ea typeface="MS PGothic" pitchFamily="34" charset="-128"/>
                </a:rPr>
                <a:t>to</a:t>
              </a:r>
            </a:p>
            <a:p>
              <a:r>
                <a:rPr lang="en-GB" sz="1600" b="1" dirty="0">
                  <a:solidFill>
                    <a:srgbClr val="000000"/>
                  </a:solidFill>
                  <a:ea typeface="MS PGothic" pitchFamily="34" charset="-128"/>
                </a:rPr>
                <a:t>Reduce </a:t>
              </a:r>
              <a:r>
                <a:rPr lang="en-GB" sz="1600" b="1" dirty="0" smtClean="0">
                  <a:solidFill>
                    <a:srgbClr val="000000"/>
                  </a:solidFill>
                  <a:ea typeface="MS PGothic" pitchFamily="34" charset="-128"/>
                </a:rPr>
                <a:t>Existing or </a:t>
              </a:r>
            </a:p>
            <a:p>
              <a:r>
                <a:rPr lang="en-GB" sz="1600" b="1" dirty="0" smtClean="0">
                  <a:solidFill>
                    <a:srgbClr val="000000"/>
                  </a:solidFill>
                  <a:ea typeface="MS PGothic" pitchFamily="34" charset="-128"/>
                </a:rPr>
                <a:t>Unregulated Radiation </a:t>
              </a:r>
            </a:p>
            <a:p>
              <a:r>
                <a:rPr lang="en-GB" sz="1600" b="1" dirty="0" smtClean="0">
                  <a:solidFill>
                    <a:srgbClr val="000000"/>
                  </a:solidFill>
                  <a:ea typeface="MS PGothic" pitchFamily="34" charset="-128"/>
                </a:rPr>
                <a:t>Risks</a:t>
              </a:r>
              <a:endParaRPr lang="en-GB" sz="1600" b="1" dirty="0">
                <a:solidFill>
                  <a:srgbClr val="000000"/>
                </a:solidFill>
                <a:ea typeface="MS PGothic" pitchFamily="34" charset="-128"/>
              </a:endParaRPr>
            </a:p>
          </p:txBody>
        </p:sp>
        <p:sp>
          <p:nvSpPr>
            <p:cNvPr id="13326" name="AutoShape 13"/>
            <p:cNvSpPr>
              <a:spLocks noChangeArrowheads="1"/>
            </p:cNvSpPr>
            <p:nvPr/>
          </p:nvSpPr>
          <p:spPr bwMode="auto">
            <a:xfrm>
              <a:off x="3791" y="2616"/>
              <a:ext cx="1181" cy="590"/>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9.</a:t>
              </a:r>
            </a:p>
            <a:p>
              <a:r>
                <a:rPr lang="en-GB" sz="1600" b="1" dirty="0" smtClean="0">
                  <a:solidFill>
                    <a:srgbClr val="000000"/>
                  </a:solidFill>
                  <a:ea typeface="MS PGothic" pitchFamily="34" charset="-128"/>
                </a:rPr>
                <a:t>Prevention of </a:t>
              </a:r>
              <a:r>
                <a:rPr lang="en-GB" sz="1600" b="1" dirty="0">
                  <a:solidFill>
                    <a:srgbClr val="000000"/>
                  </a:solidFill>
                  <a:ea typeface="MS PGothic" pitchFamily="34" charset="-128"/>
                </a:rPr>
                <a:t>Accidents</a:t>
              </a:r>
            </a:p>
          </p:txBody>
        </p:sp>
        <p:sp>
          <p:nvSpPr>
            <p:cNvPr id="13327" name="AutoShape 14"/>
            <p:cNvSpPr>
              <a:spLocks noChangeArrowheads="1"/>
            </p:cNvSpPr>
            <p:nvPr/>
          </p:nvSpPr>
          <p:spPr bwMode="auto">
            <a:xfrm>
              <a:off x="3798" y="1861"/>
              <a:ext cx="1169" cy="590"/>
            </a:xfrm>
            <a:prstGeom prst="flowChartProcess">
              <a:avLst/>
            </a:prstGeom>
            <a:solidFill>
              <a:srgbClr val="00B0F0"/>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r>
                <a:rPr lang="en-GB" sz="1600" b="1" dirty="0" smtClean="0">
                  <a:solidFill>
                    <a:srgbClr val="000000"/>
                  </a:solidFill>
                  <a:ea typeface="MS PGothic" pitchFamily="34" charset="-128"/>
                </a:rPr>
                <a:t>Principle 8.</a:t>
              </a:r>
            </a:p>
            <a:p>
              <a:r>
                <a:rPr lang="en-GB" sz="1600" b="1" dirty="0" smtClean="0">
                  <a:solidFill>
                    <a:srgbClr val="000000"/>
                  </a:solidFill>
                  <a:ea typeface="MS PGothic" pitchFamily="34" charset="-128"/>
                </a:rPr>
                <a:t>Emergency </a:t>
              </a:r>
              <a:endParaRPr lang="en-GB" sz="1600" b="1" dirty="0">
                <a:solidFill>
                  <a:srgbClr val="000000"/>
                </a:solidFill>
                <a:ea typeface="MS PGothic" pitchFamily="34" charset="-128"/>
              </a:endParaRPr>
            </a:p>
            <a:p>
              <a:r>
                <a:rPr lang="en-GB" sz="1600" b="1" dirty="0" smtClean="0">
                  <a:solidFill>
                    <a:srgbClr val="000000"/>
                  </a:solidFill>
                  <a:ea typeface="MS PGothic" pitchFamily="34" charset="-128"/>
                </a:rPr>
                <a:t>Preparedness and </a:t>
              </a:r>
            </a:p>
            <a:p>
              <a:r>
                <a:rPr lang="en-GB" sz="1600" b="1" dirty="0" smtClean="0">
                  <a:solidFill>
                    <a:srgbClr val="000000"/>
                  </a:solidFill>
                  <a:ea typeface="MS PGothic" pitchFamily="34" charset="-128"/>
                </a:rPr>
                <a:t>Response</a:t>
              </a:r>
              <a:endParaRPr lang="en-GB" sz="1600" b="1" dirty="0">
                <a:solidFill>
                  <a:srgbClr val="000000"/>
                </a:solidFill>
                <a:ea typeface="MS PGothic" pitchFamily="34" charset="-128"/>
              </a:endParaRPr>
            </a:p>
          </p:txBody>
        </p:sp>
        <p:pic>
          <p:nvPicPr>
            <p:cNvPr id="133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87" y="1198"/>
              <a:ext cx="1431" cy="1923"/>
            </a:xfrm>
            <a:prstGeom prst="rect">
              <a:avLst/>
            </a:prstGeom>
            <a:noFill/>
            <a:ln w="9525">
              <a:noFill/>
              <a:miter lim="800000"/>
              <a:headEnd/>
              <a:tailEnd/>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a:extLst>
              <a:ext uri="{909E8E84-426E-40DD-AFC4-6F175D3DCCD1}">
                <a14:hiddenFill xmlns:a14="http://schemas.microsoft.com/office/drawing/2010/main">
                  <a:solidFill>
                    <a:srgbClr val="FFFFFF"/>
                  </a:solidFill>
                </a14:hiddenFill>
              </a:ext>
            </a:extLst>
          </p:spPr>
        </p:pic>
      </p:grpSp>
      <p:sp>
        <p:nvSpPr>
          <p:cNvPr id="21" name="Title 1"/>
          <p:cNvSpPr txBox="1">
            <a:spLocks/>
          </p:cNvSpPr>
          <p:nvPr/>
        </p:nvSpPr>
        <p:spPr>
          <a:xfrm>
            <a:off x="0" y="0"/>
            <a:ext cx="9000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Standards</a:t>
            </a:r>
            <a:endParaRPr lang="en-GB" sz="2800" dirty="0"/>
          </a:p>
        </p:txBody>
      </p:sp>
      <p:sp>
        <p:nvSpPr>
          <p:cNvPr id="19"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8</a:t>
            </a:fld>
            <a:endParaRPr lang="en-US" dirty="0"/>
          </a:p>
        </p:txBody>
      </p:sp>
      <p:sp>
        <p:nvSpPr>
          <p:cNvPr id="20"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22"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38469089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127438" y="798651"/>
            <a:ext cx="8872562" cy="425265"/>
          </a:xfrm>
        </p:spPr>
        <p:txBody>
          <a:bodyPr>
            <a:noAutofit/>
          </a:bodyPr>
          <a:lstStyle/>
          <a:p>
            <a:r>
              <a:rPr lang="en-GB" sz="2800" dirty="0" smtClean="0"/>
              <a:t>Fundamental </a:t>
            </a:r>
            <a:r>
              <a:rPr lang="en-GB" sz="2800" dirty="0"/>
              <a:t>Safety Principles</a:t>
            </a:r>
          </a:p>
        </p:txBody>
      </p:sp>
      <p:sp>
        <p:nvSpPr>
          <p:cNvPr id="4" name="Content Placeholder 3"/>
          <p:cNvSpPr>
            <a:spLocks noGrp="1"/>
          </p:cNvSpPr>
          <p:nvPr>
            <p:ph idx="1"/>
          </p:nvPr>
        </p:nvSpPr>
        <p:spPr>
          <a:xfrm>
            <a:off x="127438" y="2405262"/>
            <a:ext cx="9540000" cy="3958153"/>
          </a:xfrm>
        </p:spPr>
        <p:txBody>
          <a:bodyPr>
            <a:noAutofit/>
          </a:bodyPr>
          <a:lstStyle/>
          <a:p>
            <a:pPr marL="0" indent="0">
              <a:buNone/>
            </a:pPr>
            <a:r>
              <a:rPr lang="en-GB" sz="2400" b="1" dirty="0" smtClean="0">
                <a:latin typeface="+mn-lt"/>
              </a:rPr>
              <a:t>Principle 3</a:t>
            </a:r>
            <a:r>
              <a:rPr lang="en-GB" sz="2400" dirty="0" smtClean="0">
                <a:latin typeface="+mn-lt"/>
              </a:rPr>
              <a:t>: “</a:t>
            </a:r>
            <a:r>
              <a:rPr lang="en-GB" sz="2400" i="1" dirty="0" smtClean="0">
                <a:latin typeface="+mn-lt"/>
              </a:rPr>
              <a:t>Effective </a:t>
            </a:r>
            <a:r>
              <a:rPr lang="en-GB" sz="2400" i="1" dirty="0">
                <a:latin typeface="+mn-lt"/>
              </a:rPr>
              <a:t>leadership and</a:t>
            </a:r>
            <a:r>
              <a:rPr lang="en-GB" sz="2400" b="1" i="1" dirty="0">
                <a:latin typeface="+mn-lt"/>
              </a:rPr>
              <a:t> </a:t>
            </a:r>
            <a:r>
              <a:rPr lang="en-GB" sz="2400" b="1" i="1" dirty="0" smtClean="0">
                <a:latin typeface="+mn-lt"/>
              </a:rPr>
              <a:t>management for safety</a:t>
            </a:r>
            <a:r>
              <a:rPr lang="en-GB" sz="2400" i="1" dirty="0" smtClean="0">
                <a:latin typeface="+mn-lt"/>
              </a:rPr>
              <a:t> must </a:t>
            </a:r>
            <a:r>
              <a:rPr lang="en-GB" sz="2400" i="1" dirty="0">
                <a:latin typeface="+mn-lt"/>
              </a:rPr>
              <a:t>be </a:t>
            </a:r>
            <a:r>
              <a:rPr lang="en-GB" sz="2400" i="1" dirty="0" smtClean="0">
                <a:latin typeface="+mn-lt"/>
              </a:rPr>
              <a:t>established </a:t>
            </a:r>
            <a:r>
              <a:rPr lang="en-GB" sz="2400" i="1" dirty="0">
                <a:latin typeface="+mn-lt"/>
              </a:rPr>
              <a:t>and sustained in </a:t>
            </a:r>
            <a:r>
              <a:rPr lang="en-GB" sz="2400" i="1" dirty="0" smtClean="0">
                <a:latin typeface="+mn-lt"/>
              </a:rPr>
              <a:t>organizations concerned </a:t>
            </a:r>
            <a:r>
              <a:rPr lang="en-GB" sz="2400" i="1" dirty="0">
                <a:latin typeface="+mn-lt"/>
              </a:rPr>
              <a:t>with, </a:t>
            </a:r>
            <a:r>
              <a:rPr lang="en-GB" sz="2400" i="1" dirty="0" smtClean="0">
                <a:latin typeface="+mn-lt"/>
              </a:rPr>
              <a:t>and </a:t>
            </a:r>
            <a:r>
              <a:rPr lang="en-GB" sz="2400" i="1" dirty="0">
                <a:latin typeface="+mn-lt"/>
              </a:rPr>
              <a:t>facilities </a:t>
            </a:r>
            <a:r>
              <a:rPr lang="en-GB" sz="2400" i="1" dirty="0" smtClean="0">
                <a:latin typeface="+mn-lt"/>
              </a:rPr>
              <a:t>and activities </a:t>
            </a:r>
            <a:r>
              <a:rPr lang="en-GB" sz="2400" i="1" dirty="0">
                <a:latin typeface="+mn-lt"/>
              </a:rPr>
              <a:t>that </a:t>
            </a:r>
            <a:r>
              <a:rPr lang="en-GB" sz="2400" i="1" dirty="0" smtClean="0">
                <a:latin typeface="+mn-lt"/>
              </a:rPr>
              <a:t>give </a:t>
            </a:r>
            <a:r>
              <a:rPr lang="en-GB" sz="2400" i="1" dirty="0">
                <a:latin typeface="+mn-lt"/>
              </a:rPr>
              <a:t>rise to, radiation risks.”</a:t>
            </a:r>
          </a:p>
          <a:p>
            <a:pPr marL="360000" lvl="1" indent="0">
              <a:buNone/>
            </a:pPr>
            <a:r>
              <a:rPr lang="en-US" sz="2200" dirty="0" smtClean="0">
                <a:latin typeface="+mn-lt"/>
              </a:rPr>
              <a:t>3.12...</a:t>
            </a:r>
            <a:r>
              <a:rPr lang="en-US" sz="2200" dirty="0">
                <a:latin typeface="+mn-lt"/>
              </a:rPr>
              <a:t>Safety has to be achieved and maintained by means of an</a:t>
            </a:r>
          </a:p>
          <a:p>
            <a:pPr marL="360000" lvl="1" indent="0">
              <a:buNone/>
            </a:pPr>
            <a:r>
              <a:rPr lang="en-US" sz="2200" dirty="0">
                <a:latin typeface="+mn-lt"/>
              </a:rPr>
              <a:t>effective management system which integrates all elements of</a:t>
            </a:r>
          </a:p>
          <a:p>
            <a:pPr marL="360000" lvl="1" indent="0">
              <a:buNone/>
            </a:pPr>
            <a:r>
              <a:rPr lang="en-US" sz="2200" dirty="0">
                <a:latin typeface="+mn-lt"/>
              </a:rPr>
              <a:t>management so that requirements for safety are established and applied</a:t>
            </a:r>
          </a:p>
          <a:p>
            <a:pPr marL="360000" lvl="1" indent="0">
              <a:buNone/>
            </a:pPr>
            <a:r>
              <a:rPr lang="en-US" sz="2200" dirty="0">
                <a:latin typeface="+mn-lt"/>
              </a:rPr>
              <a:t>coherently with other requirements……</a:t>
            </a:r>
          </a:p>
          <a:p>
            <a:pPr marL="360000" lvl="1" indent="0">
              <a:buNone/>
            </a:pPr>
            <a:r>
              <a:rPr lang="en-US" sz="2200" dirty="0">
                <a:latin typeface="+mn-lt"/>
              </a:rPr>
              <a:t>3.14. An important factor in a management system is the recognition of the entire range of interactions of individuals at all levels with technology and with organizations……</a:t>
            </a:r>
            <a:endParaRPr lang="en-GB" sz="2200" dirty="0">
              <a:latin typeface="+mn-lt"/>
            </a:endParaRPr>
          </a:p>
          <a:p>
            <a:pPr marL="360000" lvl="1" indent="0">
              <a:buNone/>
            </a:pPr>
            <a:endParaRPr lang="en-GB" sz="2000" dirty="0">
              <a:latin typeface="+mn-lt"/>
            </a:endParaRPr>
          </a:p>
        </p:txBody>
      </p:sp>
      <p:pic>
        <p:nvPicPr>
          <p:cNvPr id="9"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50778" y="459344"/>
            <a:ext cx="1355835" cy="174986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rgbClr val="FFFFFF"/>
                </a:solidFill>
              </a14:hiddenFill>
            </a:ext>
          </a:extLst>
        </p:spPr>
      </p:pic>
      <p:sp>
        <p:nvSpPr>
          <p:cNvPr id="3" name="Rectangle 2"/>
          <p:cNvSpPr/>
          <p:nvPr/>
        </p:nvSpPr>
        <p:spPr>
          <a:xfrm>
            <a:off x="127438" y="1223916"/>
            <a:ext cx="8228292" cy="1200329"/>
          </a:xfrm>
          <a:prstGeom prst="rect">
            <a:avLst/>
          </a:prstGeom>
        </p:spPr>
        <p:txBody>
          <a:bodyPr wrap="square">
            <a:spAutoFit/>
          </a:bodyPr>
          <a:lstStyle/>
          <a:p>
            <a:r>
              <a:rPr lang="en-US" sz="2400" b="1" dirty="0">
                <a:solidFill>
                  <a:srgbClr val="000000"/>
                </a:solidFill>
              </a:rPr>
              <a:t>Principle 1: </a:t>
            </a:r>
            <a:r>
              <a:rPr lang="en-US" sz="2400" i="1" dirty="0">
                <a:solidFill>
                  <a:srgbClr val="000000"/>
                </a:solidFill>
              </a:rPr>
              <a:t>Responsibility for safety must rest with the person or organization responsible for facilities and activities that give rise to radiation risks.</a:t>
            </a:r>
            <a:endParaRPr lang="en-GB" sz="2400" i="1" dirty="0">
              <a:solidFill>
                <a:srgbClr val="000000"/>
              </a:solidFill>
            </a:endParaRPr>
          </a:p>
        </p:txBody>
      </p:sp>
      <p:sp>
        <p:nvSpPr>
          <p:cNvPr id="11" name="Title 1"/>
          <p:cNvSpPr txBox="1">
            <a:spLocks/>
          </p:cNvSpPr>
          <p:nvPr/>
        </p:nvSpPr>
        <p:spPr>
          <a:xfrm>
            <a:off x="0" y="0"/>
            <a:ext cx="9000000" cy="740979"/>
          </a:xfrm>
          <a:prstGeom prst="rect">
            <a:avLst/>
          </a:prstGeom>
        </p:spPr>
        <p:txBody>
          <a:bodyPr vert="horz" lIns="72000" tIns="36000" rIns="0" bIns="0" rtlCol="0" anchor="ctr">
            <a:noAutofit/>
          </a:bodyPr>
          <a:lstStyle>
            <a:lvl1pPr algn="l" defTabSz="914400" rtl="0" eaLnBrk="1" latinLnBrk="0" hangingPunct="1">
              <a:spcBef>
                <a:spcPct val="0"/>
              </a:spcBef>
              <a:buNone/>
              <a:defRPr sz="3600" b="1" kern="1200">
                <a:solidFill>
                  <a:schemeClr val="tx1"/>
                </a:solidFill>
                <a:latin typeface="Calibri" panose="020F0502020204030204" pitchFamily="34" charset="0"/>
                <a:ea typeface="+mj-ea"/>
                <a:cs typeface="+mj-cs"/>
              </a:defRPr>
            </a:lvl1pPr>
          </a:lstStyle>
          <a:p>
            <a:pPr>
              <a:defRPr/>
            </a:pPr>
            <a:r>
              <a:rPr lang="en-GB" dirty="0" smtClean="0"/>
              <a:t>IAEA Safety Standards</a:t>
            </a:r>
            <a:endParaRPr lang="en-GB" sz="2800" dirty="0"/>
          </a:p>
        </p:txBody>
      </p:sp>
      <p:sp>
        <p:nvSpPr>
          <p:cNvPr id="12" name="Slide Number Placeholder 5"/>
          <p:cNvSpPr>
            <a:spLocks noGrp="1"/>
          </p:cNvSpPr>
          <p:nvPr>
            <p:ph type="sldNum" sz="quarter" idx="12"/>
          </p:nvPr>
        </p:nvSpPr>
        <p:spPr>
          <a:xfrm>
            <a:off x="9180000" y="6480000"/>
            <a:ext cx="540000" cy="252000"/>
          </a:xfrm>
        </p:spPr>
        <p:txBody>
          <a:bodyPr/>
          <a:lstStyle/>
          <a:p>
            <a:fld id="{23A0628E-C12F-4F8C-9895-BCD5E30100D3}" type="slidenum">
              <a:rPr lang="en-US" smtClean="0"/>
              <a:pPr/>
              <a:t>9</a:t>
            </a:fld>
            <a:endParaRPr lang="en-US" dirty="0"/>
          </a:p>
        </p:txBody>
      </p:sp>
      <p:sp>
        <p:nvSpPr>
          <p:cNvPr id="13" name="Date Placeholder 13"/>
          <p:cNvSpPr txBox="1">
            <a:spLocks/>
          </p:cNvSpPr>
          <p:nvPr/>
        </p:nvSpPr>
        <p:spPr bwMode="white">
          <a:xfrm>
            <a:off x="6812400" y="6508866"/>
            <a:ext cx="2520000" cy="25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36000" rIns="0" bIns="0" numCol="1" anchor="ctr" anchorCtr="0" compatLnSpc="1">
            <a:prstTxWarp prst="textNoShape">
              <a:avLst/>
            </a:prstTxWarp>
          </a:bodyPr>
          <a:lstStyle>
            <a:defPPr>
              <a:defRPr lang="en-US"/>
            </a:defPPr>
            <a:lvl1pPr marL="0" algn="ctr" defTabSz="914400" rtl="0" eaLnBrk="1" latinLnBrk="0" hangingPunct="1">
              <a:defRPr sz="1200" kern="1200">
                <a:solidFill>
                  <a:schemeClr val="tx2"/>
                </a:solidFill>
                <a:latin typeface="Calibri" panose="020F05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dirty="0" smtClean="0"/>
              <a:t>07-18 May - 18-29 June  2018</a:t>
            </a:r>
          </a:p>
        </p:txBody>
      </p:sp>
      <p:sp>
        <p:nvSpPr>
          <p:cNvPr id="14" name="Footer Placeholder 4">
            <a:extLst>
              <a:ext uri="{FF2B5EF4-FFF2-40B4-BE49-F238E27FC236}">
                <a16:creationId xmlns="" xmlns:a16="http://schemas.microsoft.com/office/drawing/2014/main" id="{C00B7A10-453A-AA44-9AE9-9F87A34CCD67}"/>
              </a:ext>
            </a:extLst>
          </p:cNvPr>
          <p:cNvSpPr>
            <a:spLocks noGrp="1"/>
          </p:cNvSpPr>
          <p:nvPr>
            <p:ph type="ftr" sz="quarter" idx="11"/>
          </p:nvPr>
        </p:nvSpPr>
        <p:spPr>
          <a:xfrm>
            <a:off x="355612" y="6558277"/>
            <a:ext cx="4860000" cy="252000"/>
          </a:xfrm>
        </p:spPr>
        <p:txBody>
          <a:bodyPr/>
          <a:lstStyle/>
          <a:p>
            <a:r>
              <a:rPr lang="en-US" dirty="0"/>
              <a:t>Leadership and Management for Safety</a:t>
            </a:r>
          </a:p>
        </p:txBody>
      </p:sp>
    </p:spTree>
    <p:extLst>
      <p:ext uri="{BB962C8B-B14F-4D97-AF65-F5344CB8AC3E}">
        <p14:creationId xmlns:p14="http://schemas.microsoft.com/office/powerpoint/2010/main" val="41544600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003399"/>
      </a:dk1>
      <a:lt1>
        <a:sysClr val="window" lastClr="FFFFFF"/>
      </a:lt1>
      <a:dk2>
        <a:srgbClr val="3366CC"/>
      </a:dk2>
      <a:lt2>
        <a:srgbClr val="DBDBDD"/>
      </a:lt2>
      <a:accent1>
        <a:srgbClr val="6699CC"/>
      </a:accent1>
      <a:accent2>
        <a:srgbClr val="FF9900"/>
      </a:accent2>
      <a:accent3>
        <a:srgbClr val="99CC00"/>
      </a:accent3>
      <a:accent4>
        <a:srgbClr val="8681B8"/>
      </a:accent4>
      <a:accent5>
        <a:srgbClr val="32A14C"/>
      </a:accent5>
      <a:accent6>
        <a:srgbClr val="99CCFF"/>
      </a:accent6>
      <a:hlink>
        <a:srgbClr val="6699CC"/>
      </a:hlink>
      <a:folHlink>
        <a:srgbClr val="8681B8"/>
      </a:folHlink>
    </a:clrScheme>
    <a:fontScheme name="procurem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868F938DE8BD94789445616FEE2D6D6" ma:contentTypeVersion="1" ma:contentTypeDescription="Create a new document." ma:contentTypeScope="" ma:versionID="288b2ef4e43c6e990d541f0010fc7b79">
  <xsd:schema xmlns:xsd="http://www.w3.org/2001/XMLSchema" xmlns:xs="http://www.w3.org/2001/XMLSchema" xmlns:p="http://schemas.microsoft.com/office/2006/metadata/properties" targetNamespace="http://schemas.microsoft.com/office/2006/metadata/properties" ma:root="true" ma:fieldsID="0ac3a7447a7246b5c45829a245a11faa">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074F335-45A7-495E-9024-CF2FB72B0381}"/>
</file>

<file path=customXml/itemProps2.xml><?xml version="1.0" encoding="utf-8"?>
<ds:datastoreItem xmlns:ds="http://schemas.openxmlformats.org/officeDocument/2006/customXml" ds:itemID="{06EFEA5C-7598-4390-8F48-8BBAB7ACDFD8}"/>
</file>

<file path=customXml/itemProps3.xml><?xml version="1.0" encoding="utf-8"?>
<ds:datastoreItem xmlns:ds="http://schemas.openxmlformats.org/officeDocument/2006/customXml" ds:itemID="{49DC4880-98D1-47CF-981D-1650653FF425}"/>
</file>

<file path=docProps/app.xml><?xml version="1.0" encoding="utf-8"?>
<Properties xmlns="http://schemas.openxmlformats.org/officeDocument/2006/extended-properties" xmlns:vt="http://schemas.openxmlformats.org/officeDocument/2006/docPropsVTypes">
  <Template/>
  <TotalTime>7901</TotalTime>
  <Words>6047</Words>
  <Application>Microsoft Office PowerPoint</Application>
  <PresentationFormat>A4 Paper (210x297 mm)</PresentationFormat>
  <Paragraphs>599</Paragraphs>
  <Slides>31</Slides>
  <Notes>25</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PowerPoint Presentation</vt:lpstr>
      <vt:lpstr> BASIC PROFESSIONAL TRAINING COURSE    Leadership, Management for Safety and Safety Culture Integrated Management Systems</vt:lpstr>
      <vt:lpstr>Contents</vt:lpstr>
      <vt:lpstr>PowerPoint Presentation</vt:lpstr>
      <vt:lpstr>Introduction</vt:lpstr>
      <vt:lpstr>Introduction</vt:lpstr>
      <vt:lpstr>PowerPoint Presentation</vt:lpstr>
      <vt:lpstr>PowerPoint Presentation</vt:lpstr>
      <vt:lpstr>Fundamental Safety Principles</vt:lpstr>
      <vt:lpstr>PowerPoint Presentation</vt:lpstr>
      <vt:lpstr>PowerPoint Presentation</vt:lpstr>
      <vt:lpstr>PowerPoint Presentation</vt:lpstr>
      <vt:lpstr>PowerPoint Presentation</vt:lpstr>
      <vt:lpstr>PowerPoint Presentation</vt:lpstr>
      <vt:lpstr>PowerPoint Presentation</vt:lpstr>
      <vt:lpstr>SSG 16- Overview for Establishing a Safety Infrastructure</vt:lpstr>
      <vt:lpstr>SSG 16- Implementing Integrated Management System</vt:lpstr>
      <vt:lpstr>SSG 16- Implementing Integrated Management System</vt:lpstr>
      <vt:lpstr>SSG 16- Implementing Integrated Management System</vt:lpstr>
      <vt:lpstr>PowerPoint Presentation</vt:lpstr>
      <vt:lpstr>Management for Safety- Integrated Management System</vt:lpstr>
      <vt:lpstr>Management for Safety- Integrated Management System</vt:lpstr>
      <vt:lpstr>Management for Safety- Integrated Management System</vt:lpstr>
      <vt:lpstr>Management for Safety- Integrated Management System</vt:lpstr>
      <vt:lpstr>Management for Safety- Integrated Management System</vt:lpstr>
      <vt:lpstr>Management for Safety</vt:lpstr>
      <vt:lpstr>Summary</vt:lpstr>
      <vt:lpstr>PowerPoint Presentation</vt:lpstr>
      <vt:lpstr>Key points</vt:lpstr>
      <vt:lpstr>List of abbreviations</vt:lpstr>
      <vt:lpstr>PowerPoint Presentation</vt:lpstr>
    </vt:vector>
  </TitlesOfParts>
  <Company>IAEA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SCHLOSMAN, Anna</dc:creator>
  <cp:lastModifiedBy>abida2</cp:lastModifiedBy>
  <cp:revision>460</cp:revision>
  <cp:lastPrinted>2015-12-18T15:27:41Z</cp:lastPrinted>
  <dcterms:created xsi:type="dcterms:W3CDTF">2014-07-03T09:13:58Z</dcterms:created>
  <dcterms:modified xsi:type="dcterms:W3CDTF">2018-03-27T15:24:19Z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0x0101006868F938DE8BD94789445616FEE2D6D6</vt:lpwstr>
  </property>
</Properties>
</file>